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11" r:id="rId2"/>
  </p:sldMasterIdLst>
  <p:notesMasterIdLst>
    <p:notesMasterId r:id="rId36"/>
  </p:notesMasterIdLst>
  <p:sldIdLst>
    <p:sldId id="256" r:id="rId3"/>
    <p:sldId id="305" r:id="rId4"/>
    <p:sldId id="308" r:id="rId5"/>
    <p:sldId id="257" r:id="rId6"/>
    <p:sldId id="258" r:id="rId7"/>
    <p:sldId id="259" r:id="rId8"/>
    <p:sldId id="310" r:id="rId9"/>
    <p:sldId id="262" r:id="rId10"/>
    <p:sldId id="267" r:id="rId11"/>
    <p:sldId id="265" r:id="rId12"/>
    <p:sldId id="266" r:id="rId13"/>
    <p:sldId id="263" r:id="rId14"/>
    <p:sldId id="264" r:id="rId15"/>
    <p:sldId id="299" r:id="rId16"/>
    <p:sldId id="30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306" r:id="rId26"/>
    <p:sldId id="277" r:id="rId27"/>
    <p:sldId id="278" r:id="rId28"/>
    <p:sldId id="279" r:id="rId29"/>
    <p:sldId id="309" r:id="rId30"/>
    <p:sldId id="280" r:id="rId31"/>
    <p:sldId id="298" r:id="rId32"/>
    <p:sldId id="281" r:id="rId33"/>
    <p:sldId id="282" r:id="rId34"/>
    <p:sldId id="302" r:id="rId35"/>
  </p:sldIdLst>
  <p:sldSz cx="9144000" cy="6858000" type="screen4x3"/>
  <p:notesSz cx="6797675" cy="9928225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827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Mujeres</c:v>
                </c:pt>
                <c:pt idx="1">
                  <c:v>Varones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62.2</c:v>
                </c:pt>
                <c:pt idx="1">
                  <c:v>37.799999999999997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Ingresados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Hoja1!$B$2:$B$5</c:f>
              <c:numCache>
                <c:formatCode>#,##0</c:formatCode>
                <c:ptCount val="4"/>
                <c:pt idx="0">
                  <c:v>13374</c:v>
                </c:pt>
                <c:pt idx="1">
                  <c:v>13182</c:v>
                </c:pt>
                <c:pt idx="2">
                  <c:v>1306</c:v>
                </c:pt>
                <c:pt idx="3">
                  <c:v>2474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EE-4266-966A-661FE7DD76F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Resueltos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Hoja1!$C$2:$C$5</c:f>
              <c:numCache>
                <c:formatCode>#,##0</c:formatCode>
                <c:ptCount val="4"/>
                <c:pt idx="0">
                  <c:v>13595</c:v>
                </c:pt>
                <c:pt idx="1">
                  <c:v>13064</c:v>
                </c:pt>
                <c:pt idx="2">
                  <c:v>1472</c:v>
                </c:pt>
                <c:pt idx="3">
                  <c:v>2254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EE-4266-966A-661FE7DD76F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 Tramitación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Hoja1!$D$2:$D$5</c:f>
              <c:numCache>
                <c:formatCode>#,##0</c:formatCode>
                <c:ptCount val="4"/>
                <c:pt idx="0">
                  <c:v>6737</c:v>
                </c:pt>
                <c:pt idx="1">
                  <c:v>4975</c:v>
                </c:pt>
                <c:pt idx="2">
                  <c:v>891</c:v>
                </c:pt>
                <c:pt idx="3">
                  <c:v>1658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EE-4266-966A-661FE7DD7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54784"/>
        <c:axId val="44068864"/>
        <c:axId val="0"/>
      </c:bar3DChart>
      <c:catAx>
        <c:axId val="4405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068864"/>
        <c:crosses val="autoZero"/>
        <c:auto val="1"/>
        <c:lblAlgn val="ctr"/>
        <c:lblOffset val="100"/>
        <c:noMultiLvlLbl val="0"/>
      </c:catAx>
      <c:valAx>
        <c:axId val="440688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405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05885434590371"/>
          <c:y val="0.14389541346267146"/>
          <c:w val="0.22517315149265257"/>
          <c:h val="0.45392896357140478"/>
        </c:manualLayout>
      </c:layout>
      <c:overlay val="0"/>
      <c:txPr>
        <a:bodyPr/>
        <a:lstStyle/>
        <a:p>
          <a:pPr>
            <a:defRPr sz="16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735-40FB-BB51-09A03018D9C2}"/>
              </c:ext>
            </c:extLst>
          </c:dPt>
          <c:cat>
            <c:strRef>
              <c:f>Hoja1!$A$2:$A$6</c:f>
              <c:strCache>
                <c:ptCount val="5"/>
                <c:pt idx="0">
                  <c:v>La Rioja</c:v>
                </c:pt>
                <c:pt idx="1">
                  <c:v>Navarra</c:v>
                </c:pt>
                <c:pt idx="2">
                  <c:v>Cantabria</c:v>
                </c:pt>
                <c:pt idx="3">
                  <c:v>Asturias</c:v>
                </c:pt>
                <c:pt idx="4">
                  <c:v>Murcia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14261</c:v>
                </c:pt>
                <c:pt idx="1">
                  <c:v>20470</c:v>
                </c:pt>
                <c:pt idx="2">
                  <c:v>32785</c:v>
                </c:pt>
                <c:pt idx="3">
                  <c:v>45429</c:v>
                </c:pt>
                <c:pt idx="4">
                  <c:v>125467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35-40FB-BB51-09A03018D9C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Hoja1!$A$2:$A$6</c:f>
              <c:strCache>
                <c:ptCount val="5"/>
                <c:pt idx="0">
                  <c:v>La Rioja</c:v>
                </c:pt>
                <c:pt idx="1">
                  <c:v>Navarra</c:v>
                </c:pt>
                <c:pt idx="2">
                  <c:v>Cantabria</c:v>
                </c:pt>
                <c:pt idx="3">
                  <c:v>Asturias</c:v>
                </c:pt>
                <c:pt idx="4">
                  <c:v>Murcia</c:v>
                </c:pt>
              </c:strCache>
            </c:strRef>
          </c:cat>
          <c:val>
            <c:numRef>
              <c:f>Hoja1!$C$2:$C$6</c:f>
              <c:numCache>
                <c:formatCode>#,##0</c:formatCode>
                <c:ptCount val="5"/>
                <c:pt idx="0">
                  <c:v>14032</c:v>
                </c:pt>
                <c:pt idx="1">
                  <c:v>21717</c:v>
                </c:pt>
                <c:pt idx="2">
                  <c:v>32524</c:v>
                </c:pt>
                <c:pt idx="3">
                  <c:v>48438</c:v>
                </c:pt>
                <c:pt idx="4">
                  <c:v>127443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35-40FB-BB51-09A03018D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376064"/>
        <c:axId val="44377600"/>
        <c:axId val="0"/>
      </c:bar3DChart>
      <c:catAx>
        <c:axId val="4437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377600"/>
        <c:crosses val="autoZero"/>
        <c:auto val="1"/>
        <c:lblAlgn val="ctr"/>
        <c:lblOffset val="100"/>
        <c:noMultiLvlLbl val="0"/>
      </c:catAx>
      <c:valAx>
        <c:axId val="443776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4376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0.56000000000000005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35-4027-B049-F81876A2FEA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0.47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35-4027-B049-F81876A2F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653248"/>
        <c:axId val="71654784"/>
        <c:axId val="0"/>
      </c:bar3DChart>
      <c:catAx>
        <c:axId val="7165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654784"/>
        <c:crosses val="autoZero"/>
        <c:auto val="1"/>
        <c:lblAlgn val="ctr"/>
        <c:lblOffset val="100"/>
        <c:noMultiLvlLbl val="0"/>
      </c:catAx>
      <c:valAx>
        <c:axId val="716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653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234776902887151E-2"/>
          <c:y val="2.9067408240636586E-2"/>
          <c:w val="0.72837755905511814"/>
          <c:h val="0.8521451485231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La Rioja</c:v>
                </c:pt>
              </c:strCache>
            </c:strRef>
          </c:tx>
          <c:spPr>
            <a:gradFill flip="none" rotWithShape="1">
              <a:gsLst>
                <a:gs pos="0">
                  <a:schemeClr val="tx1">
                    <a:lumMod val="50000"/>
                    <a:lumOff val="50000"/>
                    <a:tint val="66000"/>
                    <a:satMod val="160000"/>
                  </a:schemeClr>
                </a:gs>
                <a:gs pos="50000">
                  <a:schemeClr val="tx1">
                    <a:lumMod val="50000"/>
                    <a:lumOff val="50000"/>
                    <a:tint val="44500"/>
                    <a:satMod val="160000"/>
                  </a:schemeClr>
                </a:gs>
                <a:gs pos="100000">
                  <a:schemeClr val="tx1">
                    <a:lumMod val="50000"/>
                    <a:lumOff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c:spPr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0.5</c:v>
                </c:pt>
                <c:pt idx="1">
                  <c:v>0.38</c:v>
                </c:pt>
                <c:pt idx="2">
                  <c:v>0.61</c:v>
                </c:pt>
                <c:pt idx="3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0D-4926-8BEF-E434880E992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España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0.67</c:v>
                </c:pt>
                <c:pt idx="1">
                  <c:v>0.27</c:v>
                </c:pt>
                <c:pt idx="2">
                  <c:v>0.98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0D-4926-8BEF-E434880E992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Civil</c:v>
                </c:pt>
                <c:pt idx="1">
                  <c:v>Penal</c:v>
                </c:pt>
                <c:pt idx="2">
                  <c:v>Cont-Adm</c:v>
                </c:pt>
                <c:pt idx="3">
                  <c:v>Social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0D-4926-8BEF-E434880E9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49792"/>
        <c:axId val="44451328"/>
      </c:barChart>
      <c:catAx>
        <c:axId val="4444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451328"/>
        <c:crosses val="autoZero"/>
        <c:auto val="1"/>
        <c:lblAlgn val="ctr"/>
        <c:lblOffset val="100"/>
        <c:noMultiLvlLbl val="0"/>
      </c:catAx>
      <c:valAx>
        <c:axId val="4445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4979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80.5</c:v>
                </c:pt>
                <c:pt idx="1">
                  <c:v>116.5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EF-4A4C-9DAA-C98C75D6296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95</c:v>
                </c:pt>
                <c:pt idx="1">
                  <c:v>132.30000000000001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EF-4A4C-9DAA-C98C75D6296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EF-4A4C-9DAA-C98C75D62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713536"/>
        <c:axId val="71715072"/>
        <c:axId val="0"/>
      </c:bar3DChart>
      <c:catAx>
        <c:axId val="71713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1715072"/>
        <c:crosses val="autoZero"/>
        <c:auto val="1"/>
        <c:lblAlgn val="ctr"/>
        <c:lblOffset val="100"/>
        <c:noMultiLvlLbl val="0"/>
      </c:catAx>
      <c:valAx>
        <c:axId val="71715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171353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24.5</c:v>
                </c:pt>
                <c:pt idx="1">
                  <c:v>37.4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84-4299-A68B-A788AFEDC5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28.5</c:v>
                </c:pt>
                <c:pt idx="1">
                  <c:v>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84-4299-A68B-A788AFEDC5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84-4299-A68B-A788AFEDC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056832"/>
        <c:axId val="72058368"/>
        <c:axId val="0"/>
      </c:bar3DChart>
      <c:catAx>
        <c:axId val="72056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2058368"/>
        <c:crosses val="autoZero"/>
        <c:auto val="1"/>
        <c:lblAlgn val="ctr"/>
        <c:lblOffset val="100"/>
        <c:noMultiLvlLbl val="0"/>
      </c:catAx>
      <c:valAx>
        <c:axId val="72058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205683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D9B3FF"/>
            </a:solidFill>
          </c:spPr>
          <c:invertIfNegative val="0"/>
          <c:cat>
            <c:strRef>
              <c:f>Hoja1!$C$2:$C$3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  <c:pt idx="0">
                  <c:v>47.7</c:v>
                </c:pt>
                <c:pt idx="1">
                  <c:v>60.2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56-4D4A-ABD5-D86165B863E3}"/>
            </c:ext>
          </c:extLst>
        </c:ser>
        <c:ser>
          <c:idx val="1"/>
          <c:order val="1"/>
          <c:tx>
            <c:strRef>
              <c:f>Hoja1!$E$1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Hoja1!$C$2:$C$3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Hoja1!$E$2:$E$3</c:f>
              <c:numCache>
                <c:formatCode>General</c:formatCode>
                <c:ptCount val="2"/>
                <c:pt idx="0">
                  <c:v>50.7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56-4D4A-ABD5-D86165B863E3}"/>
            </c:ext>
          </c:extLst>
        </c:ser>
        <c:ser>
          <c:idx val="2"/>
          <c:order val="2"/>
          <c:tx>
            <c:strRef>
              <c:f>Hoja1!$F$1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Hoja1!$C$2:$C$3</c:f>
              <c:strCache>
                <c:ptCount val="2"/>
                <c:pt idx="0">
                  <c:v>La Rioja</c:v>
                </c:pt>
                <c:pt idx="1">
                  <c:v>España</c:v>
                </c:pt>
              </c:strCache>
            </c:strRef>
          </c:cat>
          <c:val>
            <c:numRef>
              <c:f>Hoja1!$F$2:$F$3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56-4D4A-ABD5-D86165B86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253312"/>
        <c:axId val="80254848"/>
        <c:axId val="0"/>
      </c:bar3DChart>
      <c:catAx>
        <c:axId val="8025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54848"/>
        <c:crosses val="autoZero"/>
        <c:auto val="1"/>
        <c:lblAlgn val="ctr"/>
        <c:lblOffset val="100"/>
        <c:noMultiLvlLbl val="0"/>
      </c:catAx>
      <c:valAx>
        <c:axId val="8025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2533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solidFill>
                  <a:schemeClr val="accent3"/>
                </a:solidFill>
              </a:rPr>
              <a:t>Concursos Presentados entre 2009 y </a:t>
            </a:r>
            <a:r>
              <a:rPr lang="en-US" sz="1800" b="0" dirty="0" smtClean="0">
                <a:solidFill>
                  <a:schemeClr val="accent3"/>
                </a:solidFill>
              </a:rPr>
              <a:t>2021</a:t>
            </a:r>
            <a:endParaRPr lang="en-US" sz="1800" b="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0.13266246719160105"/>
          <c:y val="2.38095238095238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370734908136486E-2"/>
          <c:y val="0.11744052826729992"/>
          <c:w val="0.72037887139107615"/>
          <c:h val="0.72988230637836937"/>
        </c:manualLayout>
      </c:layout>
      <c:lineChart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Concursos</c:v>
                </c:pt>
              </c:strCache>
            </c:strRef>
          </c:tx>
          <c:marker>
            <c:symbol val="none"/>
          </c:marker>
          <c:cat>
            <c:numRef>
              <c:f>Hoja1!$A$2:$A$14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Hoja1!$B$2:$B$14</c:f>
              <c:numCache>
                <c:formatCode>General</c:formatCode>
                <c:ptCount val="13"/>
                <c:pt idx="0">
                  <c:v>52</c:v>
                </c:pt>
                <c:pt idx="1">
                  <c:v>44</c:v>
                </c:pt>
                <c:pt idx="2">
                  <c:v>50</c:v>
                </c:pt>
                <c:pt idx="3">
                  <c:v>72</c:v>
                </c:pt>
                <c:pt idx="4">
                  <c:v>99</c:v>
                </c:pt>
                <c:pt idx="5">
                  <c:v>59</c:v>
                </c:pt>
                <c:pt idx="6">
                  <c:v>34</c:v>
                </c:pt>
                <c:pt idx="7">
                  <c:v>33</c:v>
                </c:pt>
                <c:pt idx="8">
                  <c:v>22</c:v>
                </c:pt>
                <c:pt idx="9">
                  <c:v>36</c:v>
                </c:pt>
                <c:pt idx="10">
                  <c:v>38</c:v>
                </c:pt>
                <c:pt idx="11">
                  <c:v>50</c:v>
                </c:pt>
                <c:pt idx="12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F8D-48CD-B48A-48AB91DCE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89632"/>
        <c:axId val="80391168"/>
      </c:lineChart>
      <c:catAx>
        <c:axId val="803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91168"/>
        <c:crosses val="autoZero"/>
        <c:auto val="1"/>
        <c:lblAlgn val="ctr"/>
        <c:lblOffset val="100"/>
        <c:noMultiLvlLbl val="0"/>
      </c:catAx>
      <c:valAx>
        <c:axId val="8039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38963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0.54545</cdr:x>
      <cdr:y>0.78378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96144" y="2088232"/>
          <a:ext cx="1080121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400" b="1" dirty="0" smtClean="0">
              <a:solidFill>
                <a:schemeClr val="bg2">
                  <a:lumMod val="50000"/>
                </a:schemeClr>
              </a:solidFill>
            </a:rPr>
            <a:t>MUJERES</a:t>
          </a:r>
        </a:p>
        <a:p xmlns:a="http://schemas.openxmlformats.org/drawingml/2006/main">
          <a:r>
            <a:rPr lang="es-ES" sz="1400" b="1" dirty="0" smtClean="0">
              <a:solidFill>
                <a:schemeClr val="bg2">
                  <a:lumMod val="50000"/>
                </a:schemeClr>
              </a:solidFill>
            </a:rPr>
            <a:t>62,2%</a:t>
          </a:r>
          <a:endParaRPr lang="es-ES" sz="1400" b="1" dirty="0">
            <a:solidFill>
              <a:schemeClr val="bg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0.01366</cdr:x>
      <cdr:y>0.02155</cdr:y>
    </cdr:from>
    <cdr:to>
      <cdr:x>0.23581</cdr:x>
      <cdr:y>0.20289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48701" y="72008"/>
          <a:ext cx="792087" cy="605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chemeClr val="accent2">
                  <a:lumMod val="50000"/>
                </a:schemeClr>
              </a:solidFill>
            </a:rPr>
            <a:t>VARONES</a:t>
          </a:r>
        </a:p>
        <a:p xmlns:a="http://schemas.openxmlformats.org/drawingml/2006/main">
          <a:r>
            <a:rPr lang="es-ES" sz="1400" b="1" dirty="0" smtClean="0">
              <a:solidFill>
                <a:schemeClr val="accent2">
                  <a:lumMod val="50000"/>
                </a:schemeClr>
              </a:solidFill>
            </a:rPr>
            <a:t>37,8%</a:t>
          </a:r>
          <a:endParaRPr lang="es-ES" sz="14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0.13415</cdr:x>
      <cdr:y>0.03198</cdr:y>
    </cdr:from>
    <cdr:to>
      <cdr:x>0.25624</cdr:x>
      <cdr:y>0.09948</cdr:y>
    </cdr:to>
    <cdr:sp macro="" textlink="">
      <cdr:nvSpPr>
        <cdr:cNvPr id="2" name="2 CuadroTexto"/>
        <cdr:cNvSpPr txBox="1"/>
      </cdr:nvSpPr>
      <cdr:spPr>
        <a:xfrm xmlns:a="http://schemas.openxmlformats.org/drawingml/2006/main">
          <a:off x="1188133" y="160394"/>
          <a:ext cx="1081350" cy="3385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dirty="0" smtClean="0">
              <a:solidFill>
                <a:schemeClr val="accent2">
                  <a:lumMod val="75000"/>
                </a:schemeClr>
              </a:solidFill>
            </a:rPr>
            <a:t>13.374</a:t>
          </a:r>
          <a:endParaRPr lang="es-ES" sz="1600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0.58725</cdr:x>
      <cdr:y>0.41542</cdr:y>
    </cdr:from>
    <cdr:to>
      <cdr:x>0.729</cdr:x>
      <cdr:y>0.48595</cdr:y>
    </cdr:to>
    <cdr:sp macro="" textlink="">
      <cdr:nvSpPr>
        <cdr:cNvPr id="3" name="9 CuadroTexto"/>
        <cdr:cNvSpPr txBox="1"/>
      </cdr:nvSpPr>
      <cdr:spPr>
        <a:xfrm xmlns:a="http://schemas.openxmlformats.org/drawingml/2006/main">
          <a:off x="4474840" y="1994270"/>
          <a:ext cx="1080135" cy="3385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 smtClean="0">
              <a:solidFill>
                <a:schemeClr val="accent1">
                  <a:lumMod val="75000"/>
                </a:schemeClr>
              </a:solidFill>
            </a:rPr>
            <a:t>45.429</a:t>
          </a:r>
          <a:endParaRPr lang="es-ES" sz="1600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0.2943</cdr:x>
      <cdr:y>0.53095</cdr:y>
    </cdr:from>
    <cdr:to>
      <cdr:x>0.45495</cdr:x>
      <cdr:y>0.60147</cdr:y>
    </cdr:to>
    <cdr:sp macro="" textlink="">
      <cdr:nvSpPr>
        <cdr:cNvPr id="4" name="9 CuadroTexto"/>
        <cdr:cNvSpPr txBox="1"/>
      </cdr:nvSpPr>
      <cdr:spPr>
        <a:xfrm xmlns:a="http://schemas.openxmlformats.org/drawingml/2006/main">
          <a:off x="2242592" y="2548880"/>
          <a:ext cx="1224153" cy="3385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 smtClean="0">
              <a:solidFill>
                <a:schemeClr val="accent1">
                  <a:lumMod val="75000"/>
                </a:schemeClr>
              </a:solidFill>
            </a:rPr>
            <a:t>20.470</a:t>
          </a:r>
          <a:endParaRPr lang="es-ES" sz="1600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15D1E-B0C3-49D5-8D5F-63AC5958A5CD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4FCEF-AC2B-4FB7-9BC8-8FB7D379D2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46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4FCEF-AC2B-4FB7-9BC8-8FB7D379D205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45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74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762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005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6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522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91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476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23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3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72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7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160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8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210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63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903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1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12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598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92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32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46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73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61E6E40-745F-46CC-B828-776AE1D2521F}" type="datetimeFigureOut">
              <a:rPr lang="es-ES" smtClean="0"/>
              <a:t>17/05/2022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B6EE666-415D-42D9-83DC-92A2FD670086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FF4BC9B3-0F4D-4D2B-9204-9A5CD958786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5584737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think-cell Slide" r:id="rId17" imgW="395" imgH="394" progId="TCLayout.ActiveDocument.1">
                  <p:embed/>
                </p:oleObj>
              </mc:Choice>
              <mc:Fallback>
                <p:oleObj name="think-cell Slide" r:id="rId17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="" xmlns:a16="http://schemas.microsoft.com/office/drawing/2014/main" id="{EC204E36-07EF-4F77-882A-1CBF5630C6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="" xmlns:a16="http://schemas.microsoft.com/office/drawing/2014/main" id="{084F0CD0-5540-4F14-A625-C5A7ED4C9D8E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3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61E6E40-745F-46CC-B828-776AE1D2521F}" type="datetimeFigureOut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17/05/2022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B6EE666-415D-42D9-83DC-92A2FD670086}" type="slidenum">
              <a:rPr lang="es-E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FF4BC9B3-0F4D-4D2B-9204-9A5CD958786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0331102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think-cell Slide" r:id="rId17" imgW="395" imgH="394" progId="TCLayout.ActiveDocument.1">
                  <p:embed/>
                </p:oleObj>
              </mc:Choice>
              <mc:Fallback>
                <p:oleObj name="think-cell Slide" r:id="rId17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="" xmlns:a16="http://schemas.microsoft.com/office/drawing/2014/main" id="{084F0CD0-5540-4F14-A625-C5A7ED4C9D8E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4400" dirty="0">
              <a:solidFill>
                <a:srgbClr val="FFFFFF"/>
              </a:solidFill>
              <a:latin typeface="Tw Cen MT Condensed" panose="020B0606020104020203" pitchFamily="34" charset="0"/>
              <a:sym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7.jpe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7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7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7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="" xmlns:a16="http://schemas.microsoft.com/office/drawing/2014/main" id="{305E2696-DB70-4ED1-978F-CDF8F196624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87369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F80826A9-D7A3-4578-BEB8-BE73903101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440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MEMORIA </a:t>
            </a:r>
            <a:r>
              <a:rPr lang="es-ES" dirty="0" smtClean="0"/>
              <a:t>2021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04248" y="4960137"/>
            <a:ext cx="2054002" cy="1463040"/>
          </a:xfrm>
        </p:spPr>
        <p:txBody>
          <a:bodyPr>
            <a:normAutofit/>
          </a:bodyPr>
          <a:lstStyle/>
          <a:p>
            <a:r>
              <a:rPr lang="es-ES" sz="1200" dirty="0">
                <a:solidFill>
                  <a:schemeClr val="accent3">
                    <a:lumMod val="75000"/>
                  </a:schemeClr>
                </a:solidFill>
              </a:rPr>
              <a:t>TRIBUNAL SUPERIOR DE </a:t>
            </a:r>
            <a:endParaRPr lang="es-ES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sz="1200" dirty="0" smtClean="0">
                <a:solidFill>
                  <a:schemeClr val="accent3">
                    <a:lumMod val="75000"/>
                  </a:schemeClr>
                </a:solidFill>
              </a:rPr>
              <a:t>JUSTICIA </a:t>
            </a:r>
            <a:r>
              <a:rPr lang="es-ES" sz="1200" dirty="0">
                <a:solidFill>
                  <a:schemeClr val="accent3">
                    <a:lumMod val="75000"/>
                  </a:schemeClr>
                </a:solidFill>
              </a:rPr>
              <a:t>DE LA RIOJA</a:t>
            </a:r>
          </a:p>
        </p:txBody>
      </p:sp>
      <p:pic>
        <p:nvPicPr>
          <p:cNvPr id="2074" name="Picture 26" descr="C:\Users\cgpj\Desktop\Fachada Palacio Justicia (185x184) - copia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31" y="3789040"/>
            <a:ext cx="1384077" cy="155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9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540208" cy="118711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Tasa de Pendencia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0501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499992" y="2292841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4">
                    <a:lumMod val="50000"/>
                  </a:schemeClr>
                </a:solidFill>
              </a:rPr>
              <a:t>0,60</a:t>
            </a:r>
            <a:endParaRPr lang="es-E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71800" y="30409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</a:rPr>
              <a:t>0,47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92080" y="306913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</a:rPr>
              <a:t>0,50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2" y="249289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4">
                    <a:lumMod val="50000"/>
                  </a:schemeClr>
                </a:solidFill>
              </a:rPr>
              <a:t>0,56</a:t>
            </a:r>
            <a:endParaRPr lang="es-E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821445"/>
            <a:ext cx="1559446" cy="9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4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6696744" cy="118711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Pendencia por jurisdicciones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5005"/>
              </p:ext>
            </p:extLst>
          </p:nvPr>
        </p:nvGraphicFramePr>
        <p:xfrm>
          <a:off x="899592" y="1774854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491880" y="47657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0,27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22296" y="3327107"/>
            <a:ext cx="73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0,67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35796" y="4396462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0,38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38768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0,50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94523" y="288426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0,80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64088" y="2924944"/>
            <a:ext cx="71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0,74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542207" y="2214156"/>
            <a:ext cx="71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0,98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19297" y="3500916"/>
            <a:ext cx="72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0,61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821445"/>
            <a:ext cx="1559446" cy="9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0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6696744" cy="1152128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Litigiosidad </a:t>
            </a:r>
            <a:b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(litigios por cada 1.000 habitantes)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585699"/>
              </p:ext>
            </p:extLst>
          </p:nvPr>
        </p:nvGraphicFramePr>
        <p:xfrm>
          <a:off x="1115616" y="1772816"/>
          <a:ext cx="6025480" cy="38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067944" y="292494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116,5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07904" y="3977154"/>
            <a:ext cx="77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95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71108" y="4293096"/>
            <a:ext cx="77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80,5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333170" y="2621223"/>
            <a:ext cx="886902" cy="37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132,3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821445"/>
            <a:ext cx="1559446" cy="9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2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6768752" cy="1143000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Criminalidad </a:t>
            </a:r>
            <a:b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(delitos por cada 1.000 habitantes)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217626"/>
              </p:ext>
            </p:extLst>
          </p:nvPr>
        </p:nvGraphicFramePr>
        <p:xfrm>
          <a:off x="1043608" y="1772816"/>
          <a:ext cx="6025480" cy="38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635896" y="2921900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37,4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84919" y="3995772"/>
            <a:ext cx="81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28,5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918721" y="4365104"/>
            <a:ext cx="81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24,5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98843" y="2604406"/>
            <a:ext cx="104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41,3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620688"/>
            <a:ext cx="1559446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8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82948"/>
            <a:ext cx="5616624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INDICADORES CLAVE 1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7990"/>
              </p:ext>
            </p:extLst>
          </p:nvPr>
        </p:nvGraphicFramePr>
        <p:xfrm>
          <a:off x="768350" y="1988840"/>
          <a:ext cx="728980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22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2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TASAS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EVOLUCIÓN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Resolución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0,97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3,7%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Pendencia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0,56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0,47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-17,4%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Congestión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1,57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1,47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-6,4%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37642"/>
              </p:ext>
            </p:extLst>
          </p:nvPr>
        </p:nvGraphicFramePr>
        <p:xfrm>
          <a:off x="768095" y="4005064"/>
          <a:ext cx="7290056" cy="1752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08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8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83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49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DURACIONES MEDIAS ESTIMADAS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</a:p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</a:p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</a:p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1ª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Instancia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6,3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6,1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-2,6%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2ª Instancia</a:t>
                      </a:r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8,2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4,7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-42,5%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692696"/>
            <a:ext cx="1872208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489224"/>
            <a:ext cx="5460088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INDICADORES CLAVE 2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34863"/>
              </p:ext>
            </p:extLst>
          </p:nvPr>
        </p:nvGraphicFramePr>
        <p:xfrm>
          <a:off x="768096" y="2348880"/>
          <a:ext cx="6462942" cy="1112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54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4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4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ES" baseline="0" dirty="0" smtClean="0">
                          <a:solidFill>
                            <a:schemeClr val="bg1"/>
                          </a:solidFill>
                        </a:rPr>
                        <a:t>ASUNTOS INGRESADOS POR MAGISTRADO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703,8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819,9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434105"/>
              </p:ext>
            </p:extLst>
          </p:nvPr>
        </p:nvGraphicFramePr>
        <p:xfrm>
          <a:off x="768095" y="4293096"/>
          <a:ext cx="6468201" cy="1112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56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60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6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ES" baseline="0" dirty="0" smtClean="0">
                          <a:solidFill>
                            <a:schemeClr val="bg1"/>
                          </a:solidFill>
                        </a:rPr>
                        <a:t>SENTENCIAS DICTADAS POR MAGISTRADO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203,0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253,9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908720"/>
            <a:ext cx="183968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4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6120680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Salas TSJR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4360" y="2141166"/>
            <a:ext cx="4161656" cy="63976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Contencioso-Administrativo</a:t>
            </a:r>
            <a:endParaRPr lang="es-ES" dirty="0">
              <a:solidFill>
                <a:schemeClr val="accent1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4780951"/>
              </p:ext>
            </p:extLst>
          </p:nvPr>
        </p:nvGraphicFramePr>
        <p:xfrm>
          <a:off x="179512" y="3142456"/>
          <a:ext cx="4464496" cy="26517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Ingresados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Resueltos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 trámite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2021</a:t>
                      </a:r>
                    </a:p>
                    <a:p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476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580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464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568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15,5%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18,2%</a:t>
                      </a:r>
                    </a:p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-18,3%</a:t>
                      </a:r>
                    </a:p>
                    <a:p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56176" y="2141166"/>
            <a:ext cx="2361456" cy="631452"/>
          </a:xfrm>
        </p:spPr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Social</a:t>
            </a:r>
            <a:endParaRPr lang="es-ES" dirty="0">
              <a:solidFill>
                <a:schemeClr val="accent1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79852975"/>
              </p:ext>
            </p:extLst>
          </p:nvPr>
        </p:nvGraphicFramePr>
        <p:xfrm>
          <a:off x="4716016" y="3140968"/>
          <a:ext cx="4427984" cy="265324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9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Ingresados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Resueltos 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En trámite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2021</a:t>
                      </a:r>
                    </a:p>
                    <a:p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5888">
                <a:tc>
                  <a:txBody>
                    <a:bodyPr/>
                    <a:lstStyle/>
                    <a:p>
                      <a:endParaRPr lang="es-ES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25,0%</a:t>
                      </a:r>
                    </a:p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12,7%</a:t>
                      </a:r>
                    </a:p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320,0%</a:t>
                      </a:r>
                    </a:p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4" descr="C:\Users\cgpj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8680"/>
            <a:ext cx="15841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3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745" y="404664"/>
            <a:ext cx="6323535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Audiencia Provincial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35254"/>
              </p:ext>
            </p:extLst>
          </p:nvPr>
        </p:nvGraphicFramePr>
        <p:xfrm>
          <a:off x="755576" y="1973232"/>
          <a:ext cx="7620000" cy="413885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CIVIL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456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INGRESADOS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RESUELTOS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EN TRAMITACIÓN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959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1.109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552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535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726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702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79,2%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52,7%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-21,3%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PENAL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771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902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272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645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785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19,5%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14,9%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-25,4%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4" descr="C:\Users\cgpj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4664"/>
            <a:ext cx="165618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4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540208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Audiencia Provincial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619743"/>
              </p:ext>
            </p:extLst>
          </p:nvPr>
        </p:nvGraphicFramePr>
        <p:xfrm>
          <a:off x="768424" y="2750408"/>
          <a:ext cx="7620000" cy="29108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16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TOTAL  DE  ASUNTOS </a:t>
                      </a:r>
                    </a:p>
                    <a:p>
                      <a:pPr algn="ctr"/>
                      <a:r>
                        <a:rPr lang="es-ES" sz="1400" dirty="0" smtClean="0"/>
                        <a:t>CIVIL + PENAL</a:t>
                      </a:r>
                      <a:endParaRPr lang="es-E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INGRESADOS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RESUELTOS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EN TRAMITACIÓN</a:t>
                      </a:r>
                      <a:endParaRPr lang="es-ES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1.730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2.011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824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 smtClean="0"/>
                    </a:p>
                    <a:p>
                      <a:r>
                        <a:rPr lang="es-ES" sz="1600" dirty="0" smtClean="0"/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1.180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1.511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1.067</a:t>
                      </a:r>
                      <a:endParaRPr lang="es-ES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46,6%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33,0</a:t>
                      </a:r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-22,7%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 descr="C:\Users\cgpj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22413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468200" cy="1499616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7030A0"/>
                </a:solidFill>
              </a:rPr>
              <a:t>Violencia  sobre  la  Mujer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167397"/>
              </p:ext>
            </p:extLst>
          </p:nvPr>
        </p:nvGraphicFramePr>
        <p:xfrm>
          <a:off x="840432" y="3052544"/>
          <a:ext cx="7620000" cy="23926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s-ES" dirty="0" smtClean="0"/>
                        <a:t>Movimiento de Asuntos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Denuncias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Renuncias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Órdenes de Protección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2021</a:t>
                      </a:r>
                      <a:endParaRPr lang="es-E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310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2020</a:t>
                      </a:r>
                      <a:endParaRPr lang="es-E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768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7,1%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46,9%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098" name="Picture 2" descr="C:\Users\cgpj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64704"/>
            <a:ext cx="141941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0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5388080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Memoria 2021</a:t>
            </a:r>
            <a:b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348880"/>
            <a:ext cx="7980368" cy="3960480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I. El reconocimiento a los compañeros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II. La superación de la pandemia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III. Los logros de la Justicia Riojana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IV. Las necesidades actuales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3717" y="764704"/>
            <a:ext cx="257175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8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85216"/>
            <a:ext cx="6912768" cy="1331616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rgbClr val="7030A0"/>
                </a:solidFill>
              </a:rPr>
              <a:t>Mujeres víctimas de </a:t>
            </a:r>
            <a:r>
              <a:rPr lang="es-ES" sz="3600" dirty="0" err="1" smtClean="0">
                <a:solidFill>
                  <a:srgbClr val="7030A0"/>
                </a:solidFill>
              </a:rPr>
              <a:t>viGE</a:t>
            </a:r>
            <a:r>
              <a:rPr lang="es-ES" sz="3600" dirty="0" smtClean="0">
                <a:solidFill>
                  <a:srgbClr val="7030A0"/>
                </a:solidFill>
              </a:rPr>
              <a:t> </a:t>
            </a:r>
            <a:r>
              <a:rPr lang="es-ES" sz="2800" dirty="0" smtClean="0">
                <a:solidFill>
                  <a:srgbClr val="7030A0"/>
                </a:solidFill>
              </a:rPr>
              <a:t/>
            </a:r>
            <a:br>
              <a:rPr lang="es-ES" sz="2800" dirty="0" smtClean="0">
                <a:solidFill>
                  <a:srgbClr val="7030A0"/>
                </a:solidFill>
              </a:rPr>
            </a:br>
            <a:r>
              <a:rPr lang="es-ES" sz="2000" dirty="0" smtClean="0">
                <a:solidFill>
                  <a:srgbClr val="7030A0"/>
                </a:solidFill>
              </a:rPr>
              <a:t>(por cada 10.000 mujeres)</a:t>
            </a:r>
            <a:endParaRPr lang="es-ES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8701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355976" y="27182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60,2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49552" y="2379102"/>
            <a:ext cx="77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66,0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39752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50,7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91679" y="3355160"/>
            <a:ext cx="84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47,4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cgpj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64704"/>
            <a:ext cx="1512168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6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5748120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Menores 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74303"/>
              </p:ext>
            </p:extLst>
          </p:nvPr>
        </p:nvGraphicFramePr>
        <p:xfrm>
          <a:off x="840432" y="2878688"/>
          <a:ext cx="7620000" cy="20624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s-ES" dirty="0" smtClean="0"/>
                        <a:t>Menores Enjuiciados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600" dirty="0" smtClean="0"/>
                        <a:t>Ingresos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600" dirty="0" smtClean="0"/>
                        <a:t>Resueltos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600" dirty="0" smtClean="0"/>
                        <a:t>En Tramitación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2021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2020</a:t>
                      </a:r>
                      <a:endParaRPr lang="es-ES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74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43,0%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-11,0%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77,0%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Resultado de imagen de justicia dibuj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736" y="764704"/>
            <a:ext cx="1835696" cy="157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9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388034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accent2">
                    <a:lumMod val="75000"/>
                  </a:schemeClr>
                </a:solidFill>
              </a:rPr>
              <a:t>Juzgado de lo </a:t>
            </a:r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Mercantil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808722"/>
              </p:ext>
            </p:extLst>
          </p:nvPr>
        </p:nvGraphicFramePr>
        <p:xfrm>
          <a:off x="768424" y="3141072"/>
          <a:ext cx="7620003" cy="165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6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66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Histórico de Concursos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2013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2014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2015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2016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2017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2018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2019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  <a:endParaRPr lang="es-E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99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59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64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3" descr="C:\Users\cgpj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0" y="798913"/>
            <a:ext cx="1215107" cy="121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396192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Juzgado de lo Mercantil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636452"/>
              </p:ext>
            </p:extLst>
          </p:nvPr>
        </p:nvGraphicFramePr>
        <p:xfrm>
          <a:off x="683568" y="1700808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cgpj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98912"/>
            <a:ext cx="1215107" cy="121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2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6408712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cláusulas abusivas</a:t>
            </a:r>
            <a:endParaRPr lang="es-E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3648215"/>
              </p:ext>
            </p:extLst>
          </p:nvPr>
        </p:nvGraphicFramePr>
        <p:xfrm>
          <a:off x="683568" y="1844824"/>
          <a:ext cx="7992889" cy="2595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192"/>
                <a:gridCol w="2088233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Ingresados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Resueltos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Sentencias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Tasa resolución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2017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1.211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255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208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21,1%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2018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1.172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1.327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1.234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113,2%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2019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1.020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1.352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1.280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132,5%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551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759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551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137,8%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329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458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382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139,2%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4.283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4.151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3.655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99,2%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539552" y="4869160"/>
            <a:ext cx="8496944" cy="1368152"/>
          </a:xfrm>
          <a:prstGeom prst="rect">
            <a:avLst/>
          </a:prstGeom>
        </p:spPr>
        <p:txBody>
          <a:bodyPr vert="horz" lIns="45720" tIns="45720" rIns="45720" bIns="45720" rtlCol="0">
            <a:normAutofit fontScale="77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Juzgados de 1ª Instancia 6 y 7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 finales de 2021 sólo quedaban pendientes 132 asuntos por resolver</a:t>
            </a:r>
          </a:p>
          <a:p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El 97,8% de las sentencias dictadas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fueron estimatorias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La Rioja tiene una tasa de resolución global sólo superada por Aragón (99,8%)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8681"/>
            <a:ext cx="157514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3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6365647" cy="1499616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Familia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(Logroño, Haro y Calahorra)</a:t>
            </a:r>
            <a:endParaRPr lang="es-E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728510"/>
              </p:ext>
            </p:extLst>
          </p:nvPr>
        </p:nvGraphicFramePr>
        <p:xfrm>
          <a:off x="107504" y="2132856"/>
          <a:ext cx="9000999" cy="4119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88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7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04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42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04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42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755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EVO</a:t>
                      </a:r>
                      <a:r>
                        <a:rPr lang="es-ES" baseline="0" dirty="0" smtClean="0"/>
                        <a:t> 2020-2021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Divorcios consensuados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400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457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433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383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392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2,3%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Divorcios</a:t>
                      </a:r>
                      <a:r>
                        <a:rPr lang="es-ES" sz="1400" baseline="0" dirty="0" smtClean="0"/>
                        <a:t> no consensuados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r>
                        <a:rPr lang="es-E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249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264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10,6%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Separaciones consensuadas</a:t>
                      </a:r>
                      <a:endParaRPr lang="es-E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34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22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-12,0%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Separaciones</a:t>
                      </a:r>
                      <a:r>
                        <a:rPr lang="es-ES" sz="1400" baseline="0" dirty="0" smtClean="0"/>
                        <a:t> no </a:t>
                      </a:r>
                      <a:r>
                        <a:rPr lang="es-ES" sz="1400" baseline="0" dirty="0" err="1" smtClean="0"/>
                        <a:t>consens</a:t>
                      </a:r>
                      <a:r>
                        <a:rPr lang="es-ES" sz="1400" baseline="0" dirty="0" smtClean="0"/>
                        <a:t>.</a:t>
                      </a:r>
                      <a:endParaRPr lang="es-E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7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10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60,0%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 y C Hijos</a:t>
                      </a:r>
                      <a:r>
                        <a:rPr lang="es-ES" sz="1400" baseline="0" dirty="0" smtClean="0"/>
                        <a:t> no Matrimoniales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195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dk1"/>
                          </a:solidFill>
                        </a:rPr>
                        <a:t>227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251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12,9%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Modificación</a:t>
                      </a:r>
                      <a:r>
                        <a:rPr lang="es-ES" sz="1400" baseline="0" dirty="0" smtClean="0"/>
                        <a:t> de medidas</a:t>
                      </a:r>
                      <a:endParaRPr lang="es-E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201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249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273</a:t>
                      </a:r>
                      <a:endParaRPr lang="es-E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1.056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1.209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1.256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1.035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1.119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8,1%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7207" y="692696"/>
            <a:ext cx="1771257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9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6336704" cy="1499616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Notificaciones y Embargos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(Servicio común)</a:t>
            </a:r>
            <a:endParaRPr lang="es-E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020218"/>
              </p:ext>
            </p:extLst>
          </p:nvPr>
        </p:nvGraphicFramePr>
        <p:xfrm>
          <a:off x="683568" y="1988839"/>
          <a:ext cx="6768752" cy="257097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68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8567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Movimientos de Asuntos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Ingresados</a:t>
                      </a:r>
                      <a:endParaRPr lang="es-E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r>
                        <a:rPr lang="es-ES" dirty="0" smtClean="0"/>
                        <a:t>2021</a:t>
                      </a:r>
                      <a:endParaRPr lang="es-E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37.016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r>
                        <a:rPr lang="es-ES" dirty="0" smtClean="0"/>
                        <a:t>2020</a:t>
                      </a:r>
                      <a:endParaRPr lang="es-E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33.512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197">
                <a:tc>
                  <a:txBody>
                    <a:bodyPr/>
                    <a:lstStyle/>
                    <a:p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10621"/>
              </p:ext>
            </p:extLst>
          </p:nvPr>
        </p:nvGraphicFramePr>
        <p:xfrm>
          <a:off x="611560" y="4437112"/>
          <a:ext cx="6912768" cy="21234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68352"/>
                <a:gridCol w="37444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Notificaciones LEXNET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2021</a:t>
                      </a:r>
                      <a:endParaRPr lang="es-E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2.430.864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2020</a:t>
                      </a:r>
                      <a:endParaRPr lang="es-E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1.409.248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72,5%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620688"/>
            <a:ext cx="1584175" cy="115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2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42748"/>
            <a:ext cx="6912768" cy="102805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Servicio de Atención a la Víctima</a:t>
            </a:r>
            <a:endParaRPr lang="es-E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cgpj\Desktop\CnjCUEbWgAIKjd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44016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65766"/>
              </p:ext>
            </p:extLst>
          </p:nvPr>
        </p:nvGraphicFramePr>
        <p:xfrm>
          <a:off x="467544" y="1483126"/>
          <a:ext cx="8568952" cy="503959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480759"/>
                <a:gridCol w="1505193"/>
                <a:gridCol w="1551567"/>
                <a:gridCol w="2031433"/>
              </a:tblGrid>
              <a:tr h="14141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2020-2021</a:t>
                      </a:r>
                      <a:endParaRPr lang="es-ES" dirty="0"/>
                    </a:p>
                  </a:txBody>
                  <a:tcPr/>
                </a:tc>
              </a:tr>
              <a:tr h="327806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 intervenciones</a:t>
                      </a:r>
                    </a:p>
                    <a:p>
                      <a:pPr algn="ctr"/>
                      <a:endParaRPr lang="es-E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10.277</a:t>
                      </a:r>
                      <a:endParaRPr lang="es-E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13.051</a:t>
                      </a:r>
                      <a:endParaRPr lang="es-E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26,9%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8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s-ES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elitos</a:t>
                      </a:r>
                      <a:endParaRPr lang="es-ES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0432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Violencia de género</a:t>
                      </a:r>
                      <a:r>
                        <a:rPr lang="es-ES" sz="1600" baseline="0" dirty="0" smtClean="0"/>
                        <a:t> y doméstica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674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598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-11,2%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366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Contra</a:t>
                      </a:r>
                      <a:r>
                        <a:rPr lang="es-ES" sz="1600" baseline="0" dirty="0" smtClean="0"/>
                        <a:t> la libertad sexual 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53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65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22,6%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445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Lesiones</a:t>
                      </a:r>
                    </a:p>
                    <a:p>
                      <a:pPr algn="ctr"/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52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41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-21,1%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366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Coacciones</a:t>
                      </a:r>
                      <a:r>
                        <a:rPr lang="es-ES" sz="1600" baseline="0" dirty="0" smtClean="0"/>
                        <a:t> y amenazas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51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42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-17,6%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806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Otros</a:t>
                      </a:r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91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106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16,4%</a:t>
                      </a:r>
                      <a:endParaRPr lang="es-E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3661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/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 delitos</a:t>
                      </a:r>
                    </a:p>
                    <a:p>
                      <a:pPr algn="ctr"/>
                      <a:endParaRPr lang="es-E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/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921</a:t>
                      </a:r>
                      <a:endParaRPr lang="es-ES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es-E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/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852</a:t>
                      </a:r>
                      <a:endParaRPr lang="es-ES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es-E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dirty="0" smtClean="0"/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-7,3%</a:t>
                      </a:r>
                      <a:endParaRPr lang="es-E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3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5388080" cy="1403624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MEDIACIÓN</a:t>
            </a: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2928"/>
              </p:ext>
            </p:extLst>
          </p:nvPr>
        </p:nvGraphicFramePr>
        <p:xfrm>
          <a:off x="783084" y="2492896"/>
          <a:ext cx="7289800" cy="303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2450"/>
                <a:gridCol w="1822450"/>
                <a:gridCol w="1822450"/>
                <a:gridCol w="182245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EXPEDIENTES DERIVADOS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EXPEDIENTES INICIADOS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ACUERDOS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PENAL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CIVIL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FAMILIAR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MENORES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56</a:t>
                      </a:r>
                      <a:endParaRPr lang="es-ES" dirty="0"/>
                    </a:p>
                  </a:txBody>
                  <a:tcPr/>
                </a:tc>
              </a:tr>
              <a:tr h="675744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TOTAL</a:t>
                      </a:r>
                    </a:p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74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683568" y="5445224"/>
            <a:ext cx="7488832" cy="8640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620688"/>
            <a:ext cx="187220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9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36152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Necesidades de Planta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7980368" cy="4023360"/>
          </a:xfrm>
        </p:spPr>
        <p:txBody>
          <a:bodyPr/>
          <a:lstStyle/>
          <a:p>
            <a:endParaRPr lang="es-E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Sexto Magistrado de la Audiencia Provincial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Completar la Sala de lo Contencioso Administrativo del TSJR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Octavo Juzgado de Primera Instancia en Logroño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Tercer Magistrado de la Sala de lo Social del TSJR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cgpj\Desktop\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56363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1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3566160" cy="720080"/>
          </a:xfrm>
        </p:spPr>
        <p:txBody>
          <a:bodyPr>
            <a:normAutofit/>
          </a:bodyPr>
          <a:lstStyle/>
          <a:p>
            <a:pPr algn="ctr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DISTRIBUCIÓN POR SEXO</a:t>
            </a:r>
            <a:endParaRPr lang="es-E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2279587"/>
              </p:ext>
            </p:extLst>
          </p:nvPr>
        </p:nvGraphicFramePr>
        <p:xfrm>
          <a:off x="1331640" y="3645024"/>
          <a:ext cx="2376265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16016" y="2852936"/>
            <a:ext cx="3350136" cy="720080"/>
          </a:xfrm>
        </p:spPr>
        <p:txBody>
          <a:bodyPr>
            <a:noAutofit/>
          </a:bodyPr>
          <a:lstStyle/>
          <a:p>
            <a:pPr algn="ctr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EDAD Y ANTIGÜEDAD</a:t>
            </a:r>
            <a:endParaRPr lang="es-E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75697032"/>
              </p:ext>
            </p:extLst>
          </p:nvPr>
        </p:nvGraphicFramePr>
        <p:xfrm>
          <a:off x="4480400" y="3933056"/>
          <a:ext cx="426806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002"/>
                <a:gridCol w="907813"/>
                <a:gridCol w="978408"/>
                <a:gridCol w="1332841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TOTAL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EDAD</a:t>
                      </a:r>
                      <a:r>
                        <a:rPr lang="es-ES" sz="1200" baseline="0" dirty="0" smtClean="0"/>
                        <a:t> MEDIA</a:t>
                      </a:r>
                      <a:endParaRPr lang="es-ES" sz="1200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ANTIGÜEDAD MEDIA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MUJERES</a:t>
                      </a:r>
                      <a:endParaRPr lang="es-ES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48,3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17,9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VARONES</a:t>
                      </a:r>
                      <a:endParaRPr lang="es-ES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54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23,7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s-ES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37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50,5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20,1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2 Marcador de contenido"/>
          <p:cNvSpPr txBox="1">
            <a:spLocks/>
          </p:cNvSpPr>
          <p:nvPr/>
        </p:nvSpPr>
        <p:spPr>
          <a:xfrm>
            <a:off x="611560" y="548680"/>
            <a:ext cx="6480720" cy="2232248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 fontScale="62500" lnSpcReduction="20000"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2200" b="0" kern="1200" cap="none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6500" dirty="0" smtClean="0"/>
              <a:t>PLANTILLA</a:t>
            </a:r>
          </a:p>
          <a:p>
            <a:pPr algn="ctr"/>
            <a:endParaRPr lang="es-ES" sz="65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900" dirty="0" smtClean="0"/>
              <a:t>En La Rioja ejercen un total de 37 Jueces y Magistrados</a:t>
            </a:r>
          </a:p>
          <a:p>
            <a:r>
              <a:rPr lang="es-ES" sz="29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900" dirty="0" smtClean="0"/>
              <a:t>Con una ratio de 11,7 jueces por cada 100.000 habitantes</a:t>
            </a:r>
          </a:p>
          <a:p>
            <a:endParaRPr lang="es-ES" sz="29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900" dirty="0"/>
              <a:t>La Rioja es la Comunidad Autónoma con mayor porcentaje de mujeres entre Jueces y Magistrados en activo (62,2%)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ES" sz="2900" dirty="0"/>
          </a:p>
        </p:txBody>
      </p:sp>
      <p:pic>
        <p:nvPicPr>
          <p:cNvPr id="10" name="Picture 3" descr="C:\Users\cgpj\Desktop\9ec9c7c42e9a24586f26e4dd71f4ca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65618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1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5976664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Necesidades de personal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826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Crear 11 plazas de plantilla</a:t>
            </a:r>
          </a:p>
          <a:p>
            <a:pPr lvl="1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LAJ, 1 Gestor, 4 Tramitadores, 1 Auxilio, 3 Peritos y 1 Asistente social</a:t>
            </a:r>
          </a:p>
          <a:p>
            <a:pPr lvl="1"/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Aprobar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refuerzos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6 Tramitadores</a:t>
            </a:r>
          </a:p>
          <a:p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Reestructurar las plantillas para adaptarlas a la NOJ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Dotar de mayor celeridad al nombramientos de interinos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cgpj\Desktop\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980728"/>
            <a:ext cx="1800200" cy="109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5964144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Necesidades  Materiales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204864"/>
            <a:ext cx="792088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Palacio de Justicia de Logroño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Sala para juicios mediáticos y jurados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Vinilos en cristales y puertas de los despachos</a:t>
            </a:r>
          </a:p>
          <a:p>
            <a:pPr lvl="1"/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Reforma integral de los Juzgados de Calahorra</a:t>
            </a:r>
          </a:p>
          <a:p>
            <a:pPr lvl="1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Calefacción, refrigeración,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cableado eléctrico y persianas o estores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2 Salas de videoconferencias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1 Sala para declaración de menores y/o discapacitados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1 Sala para entrevistas con forenses y con el equipo psicosocial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Calabozos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pPr marL="128019" lvl="1" indent="0">
              <a:buNone/>
            </a:pPr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Reforma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integral de los Juzgados de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Haro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Calefacción, refrigeración, cableado eléctrico, tuberías, tejado y puertas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1 Sala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de videoconferencias</a:t>
            </a:r>
          </a:p>
          <a:p>
            <a:pPr lvl="1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Calabozos y accesos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 descr="C:\Users\cgpj\Desktop\modernizacja-stron-internetowych-aktualizacja-380x3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44016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1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85216"/>
            <a:ext cx="6264696" cy="1499616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Necesidades  informáticas</a:t>
            </a:r>
            <a:endParaRPr lang="es-E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354746"/>
            <a:ext cx="7290055" cy="3954614"/>
          </a:xfrm>
        </p:spPr>
        <p:txBody>
          <a:bodyPr/>
          <a:lstStyle/>
          <a:p>
            <a:endParaRPr lang="es-E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Renovar equipos de grabación y videoconferencia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Instalar 2 escáneres y 1 fotocopiadora</a:t>
            </a:r>
          </a:p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Implementar mejoras en el EJE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Integrar E-FIDELIUS en el sistema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HORUS</a:t>
            </a:r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Integrar a los Administradores concursales en LEX-NET</a:t>
            </a:r>
          </a:p>
          <a:p>
            <a:pPr marL="0" indent="0">
              <a:buNone/>
            </a:pP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2" descr="C:\Users\cgpj\Desktop\rede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93265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5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6984776" cy="1656184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</a:rPr>
              <a:t>MUCHAS GRACIAS POR SU ATENCIÓN</a:t>
            </a:r>
            <a:endParaRPr lang="es-E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68144" y="4581129"/>
            <a:ext cx="3275856" cy="792087"/>
          </a:xfrm>
        </p:spPr>
        <p:txBody>
          <a:bodyPr/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Palacio de Justicia de La Rioja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Logroño, 17 de Mayo de 2022</a:t>
            </a: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6AFF1F94-AC50-430A-85F3-2B3EE7D8460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45711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7FED48BD-E45C-491B-B61C-483EF98ADA8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360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6024" y="962432"/>
            <a:ext cx="6980312" cy="594360"/>
          </a:xfrm>
        </p:spPr>
        <p:txBody>
          <a:bodyPr>
            <a:normAutofit/>
          </a:bodyPr>
          <a:lstStyle/>
          <a:p>
            <a:r>
              <a:rPr lang="es-ES" sz="3600" b="0" dirty="0">
                <a:solidFill>
                  <a:schemeClr val="accent2">
                    <a:lumMod val="75000"/>
                  </a:schemeClr>
                </a:solidFill>
              </a:rPr>
              <a:t>Asuntos </a:t>
            </a:r>
            <a:r>
              <a:rPr lang="es-ES" sz="3600" b="0" dirty="0" smtClean="0">
                <a:solidFill>
                  <a:schemeClr val="accent2">
                    <a:lumMod val="75000"/>
                  </a:schemeClr>
                </a:solidFill>
              </a:rPr>
              <a:t>Ingresados</a:t>
            </a:r>
            <a:endParaRPr lang="es-ES" sz="3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3476854"/>
              </p:ext>
            </p:extLst>
          </p:nvPr>
        </p:nvGraphicFramePr>
        <p:xfrm>
          <a:off x="971600" y="2132856"/>
          <a:ext cx="7200800" cy="3403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3704">
                <a:tc gridSpan="4">
                  <a:txBody>
                    <a:bodyPr/>
                    <a:lstStyle/>
                    <a:p>
                      <a:pPr algn="l"/>
                      <a:r>
                        <a:rPr lang="es-ES" dirty="0"/>
                        <a:t>TODAS LAS JURISDICCIONES</a:t>
                      </a:r>
                    </a:p>
                    <a:p>
                      <a:pPr algn="l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EVOLUCIÓN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11.695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13.374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14,3%</a:t>
                      </a:r>
                      <a:endParaRPr lang="es-E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10.967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13.182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20,2%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CONT-ADM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1.074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1.306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21,6%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2.024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2.474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22,2%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25.760</a:t>
                      </a:r>
                      <a:endParaRPr lang="es-ES" sz="20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30.336</a:t>
                      </a:r>
                      <a:endParaRPr lang="es-ES" sz="20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17,7%</a:t>
                      </a:r>
                      <a:endParaRPr lang="es-E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3" descr="C:\Users\cgpj\Desktop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25485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3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1DAC966B-7175-4EF6-8573-0703DF166DA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783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9A2BE45E-7754-416A-A91B-FACD6E7E33F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220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9757209"/>
              </p:ext>
            </p:extLst>
          </p:nvPr>
        </p:nvGraphicFramePr>
        <p:xfrm>
          <a:off x="971600" y="2132856"/>
          <a:ext cx="7200800" cy="3342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3704">
                <a:tc gridSpan="4">
                  <a:txBody>
                    <a:bodyPr/>
                    <a:lstStyle/>
                    <a:p>
                      <a:pPr algn="l"/>
                      <a:r>
                        <a:rPr lang="es-ES" dirty="0"/>
                        <a:t>TODAS LAS JURISDICCIONES</a:t>
                      </a:r>
                    </a:p>
                    <a:p>
                      <a:pPr algn="l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EVOLUCIÓN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11.292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13.595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20,3%</a:t>
                      </a:r>
                      <a:endParaRPr lang="es-E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10.678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13.064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22,3%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CONT-ADM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1.103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1.472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33,5%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1.798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2.254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25,4%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24.871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30.385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22,5%</a:t>
                      </a:r>
                      <a:endParaRPr lang="es-E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C8E016C7-6F5E-466C-A92B-F7BD2EA71F7E}"/>
              </a:ext>
            </a:extLst>
          </p:cNvPr>
          <p:cNvSpPr txBox="1">
            <a:spLocks/>
          </p:cNvSpPr>
          <p:nvPr/>
        </p:nvSpPr>
        <p:spPr>
          <a:xfrm>
            <a:off x="616024" y="962432"/>
            <a:ext cx="6980312" cy="594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b="1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0" dirty="0">
                <a:solidFill>
                  <a:schemeClr val="accent2">
                    <a:lumMod val="75000"/>
                  </a:schemeClr>
                </a:solidFill>
              </a:rPr>
              <a:t>Asuntos </a:t>
            </a:r>
            <a:r>
              <a:rPr lang="es-ES" sz="3600" b="0" dirty="0" smtClean="0">
                <a:solidFill>
                  <a:schemeClr val="accent2">
                    <a:lumMod val="75000"/>
                  </a:schemeClr>
                </a:solidFill>
              </a:rPr>
              <a:t>RESUELTOS</a:t>
            </a:r>
            <a:endParaRPr lang="es-ES" sz="3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3" descr="C:\Users\cgpj\Desktop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25485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1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6790FC1A-8EE9-4D76-8AA9-97C3D3829AA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47285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0AD224F3-930E-47B9-BFAB-6D4EE1FBD7A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220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9581156"/>
              </p:ext>
            </p:extLst>
          </p:nvPr>
        </p:nvGraphicFramePr>
        <p:xfrm>
          <a:off x="971600" y="2132856"/>
          <a:ext cx="7200800" cy="33426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3704">
                <a:tc gridSpan="4">
                  <a:txBody>
                    <a:bodyPr/>
                    <a:lstStyle/>
                    <a:p>
                      <a:pPr algn="l"/>
                      <a:r>
                        <a:rPr lang="es-ES" dirty="0"/>
                        <a:t>TODAS LAS JURISDICCIONES</a:t>
                      </a:r>
                    </a:p>
                    <a:p>
                      <a:pPr algn="l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7.126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6.737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-5,7%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4.683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4.975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6,2%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CONT-ADM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1.017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891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-12,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s-ES" dirty="0" smtClean="0"/>
                        <a:t>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1.454</a:t>
                      </a:r>
                      <a:endParaRPr lang="es-ES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1.658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14,0%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14.280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14.261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-0,1%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2D9106AA-5993-459A-9ABD-35AF10C6BF13}"/>
              </a:ext>
            </a:extLst>
          </p:cNvPr>
          <p:cNvSpPr txBox="1">
            <a:spLocks/>
          </p:cNvSpPr>
          <p:nvPr/>
        </p:nvSpPr>
        <p:spPr>
          <a:xfrm>
            <a:off x="616024" y="962432"/>
            <a:ext cx="6980312" cy="594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b="1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0" dirty="0">
                <a:solidFill>
                  <a:schemeClr val="accent2">
                    <a:lumMod val="75000"/>
                  </a:schemeClr>
                </a:solidFill>
              </a:rPr>
              <a:t>Asuntos EN </a:t>
            </a:r>
            <a:r>
              <a:rPr lang="es-ES" sz="3600" b="0" dirty="0" smtClean="0">
                <a:solidFill>
                  <a:schemeClr val="accent2">
                    <a:lumMod val="75000"/>
                  </a:schemeClr>
                </a:solidFill>
              </a:rPr>
              <a:t>TRAMITACIÓN</a:t>
            </a:r>
            <a:endParaRPr lang="es-ES" sz="3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3" descr="C:\Users\cgpj\Desktop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25485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1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6790FC1A-8EE9-4D76-8AA9-97C3D3829AA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62447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0AD224F3-930E-47B9-BFAB-6D4EE1FBD7A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s-ES" sz="2200" dirty="0">
              <a:latin typeface="Tw Cen MT Condensed" panose="020B0606020104020203" pitchFamily="34" charset="0"/>
              <a:ea typeface="+mj-ea"/>
              <a:cs typeface="+mj-cs"/>
              <a:sym typeface="Tw Cen MT Condensed" panose="020B0606020104020203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1813141"/>
              </p:ext>
            </p:extLst>
          </p:nvPr>
        </p:nvGraphicFramePr>
        <p:xfrm>
          <a:off x="971600" y="2132856"/>
          <a:ext cx="7200800" cy="23317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3704">
                <a:tc gridSpan="4">
                  <a:txBody>
                    <a:bodyPr/>
                    <a:lstStyle/>
                    <a:p>
                      <a:pPr algn="l"/>
                      <a:r>
                        <a:rPr lang="es-ES" dirty="0"/>
                        <a:t>TODAS LAS JURISDICCIONES</a:t>
                      </a:r>
                    </a:p>
                    <a:p>
                      <a:pPr algn="l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2020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2021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EVOLUCIÓN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INGRESADOS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25.760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30.336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17,7%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RESUELTOS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24.871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30.385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22,5%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 TRAMITACIÓN</a:t>
                      </a:r>
                      <a:endParaRPr lang="es-ES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14.280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14.261</a:t>
                      </a:r>
                      <a:endParaRPr lang="es-E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-0,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s-ES" dirty="0" smtClean="0"/>
                        <a:t>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2D9106AA-5993-459A-9ABD-35AF10C6BF13}"/>
              </a:ext>
            </a:extLst>
          </p:cNvPr>
          <p:cNvSpPr txBox="1">
            <a:spLocks/>
          </p:cNvSpPr>
          <p:nvPr/>
        </p:nvSpPr>
        <p:spPr>
          <a:xfrm>
            <a:off x="616024" y="962432"/>
            <a:ext cx="6980312" cy="594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b="1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0" dirty="0" smtClean="0">
                <a:solidFill>
                  <a:schemeClr val="accent2">
                    <a:lumMod val="75000"/>
                  </a:schemeClr>
                </a:solidFill>
              </a:rPr>
              <a:t>COMPARATIVA DE ASUNTOS</a:t>
            </a:r>
            <a:endParaRPr lang="es-ES" sz="3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3" descr="C:\Users\cgpj\Desktop\images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25485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5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7014729" cy="720080"/>
          </a:xfrm>
        </p:spPr>
        <p:txBody>
          <a:bodyPr>
            <a:normAutofit/>
          </a:bodyPr>
          <a:lstStyle/>
          <a:p>
            <a:r>
              <a:rPr lang="es-ES" sz="3600" b="0" dirty="0" smtClean="0">
                <a:solidFill>
                  <a:schemeClr val="accent2">
                    <a:lumMod val="75000"/>
                  </a:schemeClr>
                </a:solidFill>
              </a:rPr>
              <a:t>COMPARATIVA DE ASUNTOS</a:t>
            </a:r>
            <a:endParaRPr lang="es-ES" sz="3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31812503"/>
              </p:ext>
            </p:extLst>
          </p:nvPr>
        </p:nvGraphicFramePr>
        <p:xfrm>
          <a:off x="215515" y="1573105"/>
          <a:ext cx="8856984" cy="501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220072" y="544522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3"/>
                </a:solidFill>
              </a:rPr>
              <a:t>891</a:t>
            </a:r>
            <a:endParaRPr lang="es-ES" sz="1600" dirty="0">
              <a:solidFill>
                <a:schemeClr val="accent3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46276" y="364502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3"/>
                </a:solidFill>
              </a:rPr>
              <a:t>6.737</a:t>
            </a:r>
            <a:endParaRPr lang="es-ES" sz="1600" dirty="0">
              <a:solidFill>
                <a:schemeClr val="accent3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10272" y="193409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13.595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13554" y="4102639"/>
            <a:ext cx="867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3"/>
                </a:solidFill>
              </a:rPr>
              <a:t>4.975</a:t>
            </a:r>
            <a:endParaRPr lang="es-ES" sz="1600" dirty="0">
              <a:solidFill>
                <a:schemeClr val="accent3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63888" y="184482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13.064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6779" y="1764821"/>
            <a:ext cx="1303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13.182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690185" y="52292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3"/>
                </a:solidFill>
              </a:rPr>
              <a:t>1.658</a:t>
            </a:r>
            <a:endParaRPr lang="es-ES" sz="1600" dirty="0">
              <a:solidFill>
                <a:schemeClr val="accent3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66526" y="5178678"/>
            <a:ext cx="985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1.472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90458" y="5301208"/>
            <a:ext cx="913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1.306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300192" y="4962654"/>
            <a:ext cx="1129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50000"/>
                  </a:schemeClr>
                </a:solidFill>
              </a:rPr>
              <a:t>2.254</a:t>
            </a:r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24126" y="4890646"/>
            <a:ext cx="93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2.474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Picture 3" descr="C:\Users\cgpj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181" y="404664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8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6768752" cy="1080120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75000"/>
                  </a:schemeClr>
                </a:solidFill>
              </a:rPr>
              <a:t>Asuntos en Tramitación </a:t>
            </a:r>
            <a:r>
              <a:rPr lang="es-ES" sz="2800" dirty="0" smtClean="0">
                <a:solidFill>
                  <a:schemeClr val="accent2"/>
                </a:solidFill>
              </a:rPr>
              <a:t/>
            </a:r>
            <a:br>
              <a:rPr lang="es-ES" sz="2800" dirty="0" smtClean="0">
                <a:solidFill>
                  <a:schemeClr val="accent2"/>
                </a:solidFill>
              </a:rPr>
            </a:br>
            <a:r>
              <a:rPr lang="es-ES" sz="2000" dirty="0" smtClean="0">
                <a:solidFill>
                  <a:schemeClr val="accent2"/>
                </a:solidFill>
              </a:rPr>
              <a:t>(CCAA </a:t>
            </a:r>
            <a:r>
              <a:rPr lang="es-ES" sz="2000" dirty="0" err="1" smtClean="0">
                <a:solidFill>
                  <a:schemeClr val="accent2"/>
                </a:solidFill>
              </a:rPr>
              <a:t>uni</a:t>
            </a:r>
            <a:r>
              <a:rPr lang="es-ES" sz="2000" dirty="0" smtClean="0">
                <a:solidFill>
                  <a:schemeClr val="accent2"/>
                </a:solidFill>
              </a:rPr>
              <a:t>-provinciales)</a:t>
            </a:r>
            <a:endParaRPr 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22598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774007" y="427161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14.261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940152" y="189157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125.467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787518" y="3763779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32.785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 descr="C:\Users\cgpj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60295"/>
            <a:ext cx="1559446" cy="114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4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E9ktpEoEHhjyKAHD1lR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n1tNwp.CW63QH.Se9W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n1tNwp.CW63QH.Se9W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BkRxIbhuP8b2YhBpikq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BkRxIbhuP8b2YhBpikq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0UZtxx7R2.xZCQdLJkr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BDBxCP3P._DjyrWdX6.P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2_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3476</TotalTime>
  <Words>1067</Words>
  <Application>Microsoft Office PowerPoint</Application>
  <PresentationFormat>Presentación en pantalla (4:3)</PresentationFormat>
  <Paragraphs>629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Integral</vt:lpstr>
      <vt:lpstr>2_Integral</vt:lpstr>
      <vt:lpstr>think-cell Slide</vt:lpstr>
      <vt:lpstr>MEMORIA 2021</vt:lpstr>
      <vt:lpstr>Memoria 2021 </vt:lpstr>
      <vt:lpstr>Presentación de PowerPoint</vt:lpstr>
      <vt:lpstr>Asuntos Ingresados</vt:lpstr>
      <vt:lpstr>Presentación de PowerPoint</vt:lpstr>
      <vt:lpstr>Presentación de PowerPoint</vt:lpstr>
      <vt:lpstr>Presentación de PowerPoint</vt:lpstr>
      <vt:lpstr>COMPARATIVA DE ASUNTOS</vt:lpstr>
      <vt:lpstr>Asuntos en Tramitación  (CCAA uni-provinciales)</vt:lpstr>
      <vt:lpstr>Tasa de Pendencia</vt:lpstr>
      <vt:lpstr>Pendencia por jurisdicciones</vt:lpstr>
      <vt:lpstr>Litigiosidad  (litigios por cada 1.000 habitantes)</vt:lpstr>
      <vt:lpstr>Criminalidad  (delitos por cada 1.000 habitantes)</vt:lpstr>
      <vt:lpstr>INDICADORES CLAVE 1</vt:lpstr>
      <vt:lpstr>INDICADORES CLAVE 2</vt:lpstr>
      <vt:lpstr>Salas TSJR</vt:lpstr>
      <vt:lpstr>Audiencia Provincial</vt:lpstr>
      <vt:lpstr>Audiencia Provincial</vt:lpstr>
      <vt:lpstr>Violencia  sobre  la  Mujer </vt:lpstr>
      <vt:lpstr>Mujeres víctimas de viGE  (por cada 10.000 mujeres)</vt:lpstr>
      <vt:lpstr>Menores </vt:lpstr>
      <vt:lpstr>Juzgado de lo Mercantil</vt:lpstr>
      <vt:lpstr>Juzgado de lo Mercantil</vt:lpstr>
      <vt:lpstr>cláusulas abusivas</vt:lpstr>
      <vt:lpstr>Familia   (Logroño, Haro y Calahorra)</vt:lpstr>
      <vt:lpstr>Notificaciones y Embargos (Servicio común)</vt:lpstr>
      <vt:lpstr>Servicio de Atención a la Víctima</vt:lpstr>
      <vt:lpstr>MEDIACIÓN </vt:lpstr>
      <vt:lpstr>Necesidades de Planta</vt:lpstr>
      <vt:lpstr>Necesidades de personal</vt:lpstr>
      <vt:lpstr>Necesidades  Materiales</vt:lpstr>
      <vt:lpstr>Necesidades  informáticas</vt:lpstr>
      <vt:lpstr>MUCHAS 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2019</dc:title>
  <dc:creator>cgpj</dc:creator>
  <cp:lastModifiedBy>cgpj</cp:lastModifiedBy>
  <cp:revision>179</cp:revision>
  <cp:lastPrinted>2020-07-24T09:25:27Z</cp:lastPrinted>
  <dcterms:created xsi:type="dcterms:W3CDTF">2020-07-14T11:16:29Z</dcterms:created>
  <dcterms:modified xsi:type="dcterms:W3CDTF">2022-05-17T10:29:08Z</dcterms:modified>
</cp:coreProperties>
</file>