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4" r:id="rId4"/>
  </p:sldMasterIdLst>
  <p:notesMasterIdLst>
    <p:notesMasterId r:id="rId21"/>
  </p:notesMasterIdLst>
  <p:sldIdLst>
    <p:sldId id="256" r:id="rId5"/>
    <p:sldId id="258" r:id="rId6"/>
    <p:sldId id="284" r:id="rId7"/>
    <p:sldId id="275" r:id="rId8"/>
    <p:sldId id="302" r:id="rId9"/>
    <p:sldId id="298" r:id="rId10"/>
    <p:sldId id="310" r:id="rId11"/>
    <p:sldId id="299" r:id="rId12"/>
    <p:sldId id="300" r:id="rId13"/>
    <p:sldId id="304" r:id="rId14"/>
    <p:sldId id="309" r:id="rId15"/>
    <p:sldId id="293" r:id="rId16"/>
    <p:sldId id="307" r:id="rId17"/>
    <p:sldId id="308" r:id="rId18"/>
    <p:sldId id="261" r:id="rId19"/>
    <p:sldId id="311" r:id="rId20"/>
  </p:sldIdLst>
  <p:sldSz cx="12192000" cy="6858000"/>
  <p:notesSz cx="6797675" cy="9926638"/>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7788326-909F-E281-7E30-455007A0B6FE}" name="Iglesias Pérez Casimiro" initials="IPC" userId="S::casimiro.iglesias@mitma.es::c9b2fe9f-5817-4536-8720-50d46bd44a8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4365"/>
    <a:srgbClr val="267301"/>
    <a:srgbClr val="E501AA"/>
    <a:srgbClr val="884264"/>
    <a:srgbClr val="E69900"/>
    <a:srgbClr val="9E4201"/>
    <a:srgbClr val="98E501"/>
    <a:srgbClr val="99FF33"/>
    <a:srgbClr val="5B9BD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306799F8-075E-4A3A-A7F6-7FBC6576F1A4}" styleName="Estilo temático 2 - Énfasis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F2DE63D5-997A-4646-A377-4702673A728D}" styleName="Estilo claro 2 - Acento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585" autoAdjust="0"/>
    <p:restoredTop sz="76381" autoAdjust="0"/>
  </p:normalViewPr>
  <p:slideViewPr>
    <p:cSldViewPr snapToGrid="0">
      <p:cViewPr varScale="1">
        <p:scale>
          <a:sx n="83" d="100"/>
          <a:sy n="83" d="100"/>
        </p:scale>
        <p:origin x="1272" y="90"/>
      </p:cViewPr>
      <p:guideLst/>
    </p:cSldViewPr>
  </p:slideViewPr>
  <p:notesTextViewPr>
    <p:cViewPr>
      <p:scale>
        <a:sx n="1" d="1"/>
        <a:sy n="1" d="1"/>
      </p:scale>
      <p:origin x="0" y="0"/>
    </p:cViewPr>
  </p:notesTextViewPr>
  <p:notesViewPr>
    <p:cSldViewPr snapToGrid="0">
      <p:cViewPr varScale="1">
        <p:scale>
          <a:sx n="77" d="100"/>
          <a:sy n="77" d="100"/>
        </p:scale>
        <p:origin x="4002" y="11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B8939F-DBB0-4782-8288-8AFC08E6FA30}"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s-ES"/>
        </a:p>
      </dgm:t>
    </dgm:pt>
    <dgm:pt modelId="{BD2A572C-F72B-447A-8836-6973031823EE}">
      <dgm:prSet custT="1"/>
      <dgm:spPr/>
      <dgm:t>
        <a:bodyPr/>
        <a:lstStyle/>
        <a:p>
          <a:r>
            <a:rPr lang="es-ES" sz="2000" b="1" dirty="0"/>
            <a:t>TIPO DE TRÁFICO</a:t>
          </a:r>
        </a:p>
      </dgm:t>
    </dgm:pt>
    <dgm:pt modelId="{0F1015BC-BB42-40C0-8160-49812BB0A9D8}" type="parTrans" cxnId="{39F1A4CC-307E-4348-97CC-A568D7CFDD09}">
      <dgm:prSet/>
      <dgm:spPr/>
      <dgm:t>
        <a:bodyPr/>
        <a:lstStyle/>
        <a:p>
          <a:endParaRPr lang="es-ES" sz="1800" b="1"/>
        </a:p>
      </dgm:t>
    </dgm:pt>
    <dgm:pt modelId="{D9E76901-28C9-405D-BC03-8E77CF698194}" type="sibTrans" cxnId="{39F1A4CC-307E-4348-97CC-A568D7CFDD09}">
      <dgm:prSet/>
      <dgm:spPr/>
      <dgm:t>
        <a:bodyPr/>
        <a:lstStyle/>
        <a:p>
          <a:endParaRPr lang="es-ES" sz="1800" b="1"/>
        </a:p>
      </dgm:t>
    </dgm:pt>
    <dgm:pt modelId="{356A804E-67F2-475E-AF2D-6CBA49727DCE}">
      <dgm:prSet custT="1"/>
      <dgm:spPr/>
      <dgm:t>
        <a:bodyPr/>
        <a:lstStyle/>
        <a:p>
          <a:r>
            <a:rPr lang="es-ES" sz="2000" b="1" dirty="0"/>
            <a:t>Compatibilidad con tráfico de mercancías</a:t>
          </a:r>
        </a:p>
      </dgm:t>
    </dgm:pt>
    <dgm:pt modelId="{704FC026-E6DF-48FD-8C37-B6D921527AF6}" type="parTrans" cxnId="{F02FEF74-F2D9-4A49-B68E-A72359B9BD46}">
      <dgm:prSet/>
      <dgm:spPr/>
      <dgm:t>
        <a:bodyPr/>
        <a:lstStyle/>
        <a:p>
          <a:endParaRPr lang="es-ES" sz="1800" b="1"/>
        </a:p>
      </dgm:t>
    </dgm:pt>
    <dgm:pt modelId="{7F04216B-90B2-4A96-B508-CBDBE66671C6}" type="sibTrans" cxnId="{F02FEF74-F2D9-4A49-B68E-A72359B9BD46}">
      <dgm:prSet/>
      <dgm:spPr/>
      <dgm:t>
        <a:bodyPr/>
        <a:lstStyle/>
        <a:p>
          <a:endParaRPr lang="es-ES" sz="1800" b="1"/>
        </a:p>
      </dgm:t>
    </dgm:pt>
    <dgm:pt modelId="{BF5F3835-4B2D-4142-8093-8454B46DDEB0}">
      <dgm:prSet custT="1"/>
      <dgm:spPr/>
      <dgm:t>
        <a:bodyPr/>
        <a:lstStyle/>
        <a:p>
          <a:r>
            <a:rPr lang="es-ES" sz="2000" b="1" dirty="0"/>
            <a:t>PARADAS INTERMEDIAS</a:t>
          </a:r>
          <a:endParaRPr lang="es-ES" sz="1800" b="1" dirty="0"/>
        </a:p>
      </dgm:t>
    </dgm:pt>
    <dgm:pt modelId="{78D2FE60-EA28-4A54-B892-3A3E04189BB3}" type="parTrans" cxnId="{433CE890-407C-4C40-A6F0-0A8A3CC4A9DA}">
      <dgm:prSet/>
      <dgm:spPr/>
      <dgm:t>
        <a:bodyPr/>
        <a:lstStyle/>
        <a:p>
          <a:endParaRPr lang="es-ES" sz="1800" b="1"/>
        </a:p>
      </dgm:t>
    </dgm:pt>
    <dgm:pt modelId="{76649D34-BC32-470B-BFC9-C17892FAAF7C}" type="sibTrans" cxnId="{433CE890-407C-4C40-A6F0-0A8A3CC4A9DA}">
      <dgm:prSet/>
      <dgm:spPr/>
      <dgm:t>
        <a:bodyPr/>
        <a:lstStyle/>
        <a:p>
          <a:endParaRPr lang="es-ES" sz="1800" b="1"/>
        </a:p>
      </dgm:t>
    </dgm:pt>
    <dgm:pt modelId="{06BD3E3E-5A73-4C4F-9CD4-4F41F5368504}">
      <dgm:prSet custT="1"/>
      <dgm:spPr/>
      <dgm:t>
        <a:bodyPr/>
        <a:lstStyle/>
        <a:p>
          <a:r>
            <a:rPr lang="es-ES" sz="2000" b="1" dirty="0"/>
            <a:t>Laredo</a:t>
          </a:r>
        </a:p>
      </dgm:t>
    </dgm:pt>
    <dgm:pt modelId="{1D0BD374-D4EE-4F09-AA15-25BBC6037D04}" type="parTrans" cxnId="{712A43B7-B1F8-4007-AAEB-E3A61F4200D2}">
      <dgm:prSet/>
      <dgm:spPr/>
      <dgm:t>
        <a:bodyPr/>
        <a:lstStyle/>
        <a:p>
          <a:endParaRPr lang="es-ES" sz="1800" b="1"/>
        </a:p>
      </dgm:t>
    </dgm:pt>
    <dgm:pt modelId="{93F72B8D-8BA4-4FF5-8E3A-7A9DBA328B67}" type="sibTrans" cxnId="{712A43B7-B1F8-4007-AAEB-E3A61F4200D2}">
      <dgm:prSet/>
      <dgm:spPr/>
      <dgm:t>
        <a:bodyPr/>
        <a:lstStyle/>
        <a:p>
          <a:endParaRPr lang="es-ES" sz="1800" b="1"/>
        </a:p>
      </dgm:t>
    </dgm:pt>
    <dgm:pt modelId="{F083BE5D-6B53-4E9E-8CBB-41CE52F37145}">
      <dgm:prSet custT="1"/>
      <dgm:spPr/>
      <dgm:t>
        <a:bodyPr/>
        <a:lstStyle/>
        <a:p>
          <a:r>
            <a:rPr lang="es-ES" sz="2000" b="1" dirty="0"/>
            <a:t>ESPACIOS NATURALES</a:t>
          </a:r>
        </a:p>
      </dgm:t>
    </dgm:pt>
    <dgm:pt modelId="{1451809B-F942-4CC9-9F46-7DABEFC9BDDB}" type="parTrans" cxnId="{F4C26B33-9338-494B-BB53-2148FE7D31C2}">
      <dgm:prSet/>
      <dgm:spPr/>
      <dgm:t>
        <a:bodyPr/>
        <a:lstStyle/>
        <a:p>
          <a:endParaRPr lang="es-ES" sz="1800" b="1"/>
        </a:p>
      </dgm:t>
    </dgm:pt>
    <dgm:pt modelId="{185A2F63-45F5-43D1-81D1-9DC737E57A78}" type="sibTrans" cxnId="{F4C26B33-9338-494B-BB53-2148FE7D31C2}">
      <dgm:prSet/>
      <dgm:spPr/>
      <dgm:t>
        <a:bodyPr/>
        <a:lstStyle/>
        <a:p>
          <a:endParaRPr lang="es-ES" sz="1800" b="1"/>
        </a:p>
      </dgm:t>
    </dgm:pt>
    <dgm:pt modelId="{ABBA2DCB-3990-45B0-A5A0-4F67A6CA0529}">
      <dgm:prSet custT="1"/>
      <dgm:spPr/>
      <dgm:t>
        <a:bodyPr/>
        <a:lstStyle/>
        <a:p>
          <a:r>
            <a:rPr lang="es-ES" sz="2000" b="1" dirty="0"/>
            <a:t>Peña Cabarga</a:t>
          </a:r>
        </a:p>
      </dgm:t>
    </dgm:pt>
    <dgm:pt modelId="{45A44BD0-07CF-4836-AD05-ED7B103FD98F}" type="parTrans" cxnId="{28689879-C262-4B97-8F07-E3B2F4AE57A0}">
      <dgm:prSet/>
      <dgm:spPr/>
      <dgm:t>
        <a:bodyPr/>
        <a:lstStyle/>
        <a:p>
          <a:endParaRPr lang="es-ES" sz="1800" b="1"/>
        </a:p>
      </dgm:t>
    </dgm:pt>
    <dgm:pt modelId="{FEF6F516-76F4-42A5-A7B2-CF0044A3E55A}" type="sibTrans" cxnId="{28689879-C262-4B97-8F07-E3B2F4AE57A0}">
      <dgm:prSet/>
      <dgm:spPr/>
      <dgm:t>
        <a:bodyPr/>
        <a:lstStyle/>
        <a:p>
          <a:endParaRPr lang="es-ES" sz="1800" b="1"/>
        </a:p>
      </dgm:t>
    </dgm:pt>
    <dgm:pt modelId="{B15F6E3B-C2AA-49FB-B38B-47391984B559}">
      <dgm:prSet custT="1"/>
      <dgm:spPr/>
      <dgm:t>
        <a:bodyPr/>
        <a:lstStyle/>
        <a:p>
          <a:r>
            <a:rPr lang="es-ES" sz="2000" b="1" dirty="0"/>
            <a:t>Marismas de Santoña</a:t>
          </a:r>
        </a:p>
      </dgm:t>
    </dgm:pt>
    <dgm:pt modelId="{DD604912-4420-4E66-8E3D-B691E3597572}" type="parTrans" cxnId="{EA68179C-E617-4151-8BE9-162007242315}">
      <dgm:prSet/>
      <dgm:spPr/>
      <dgm:t>
        <a:bodyPr/>
        <a:lstStyle/>
        <a:p>
          <a:endParaRPr lang="es-ES" sz="1800" b="1"/>
        </a:p>
      </dgm:t>
    </dgm:pt>
    <dgm:pt modelId="{D076F7D8-23D1-40D7-9759-4AEB848A45CB}" type="sibTrans" cxnId="{EA68179C-E617-4151-8BE9-162007242315}">
      <dgm:prSet/>
      <dgm:spPr/>
      <dgm:t>
        <a:bodyPr/>
        <a:lstStyle/>
        <a:p>
          <a:endParaRPr lang="es-ES" sz="1800" b="1"/>
        </a:p>
      </dgm:t>
    </dgm:pt>
    <dgm:pt modelId="{8F67E5EE-E84F-4750-9858-F3EB8511DBE0}">
      <dgm:prSet custT="1"/>
      <dgm:spPr/>
      <dgm:t>
        <a:bodyPr/>
        <a:lstStyle/>
        <a:p>
          <a:r>
            <a:rPr lang="es-ES" sz="2000" b="1" dirty="0"/>
            <a:t>Santander: línea Palencia-Santander</a:t>
          </a:r>
        </a:p>
      </dgm:t>
    </dgm:pt>
    <dgm:pt modelId="{F5089218-2704-475A-9896-8095431E9862}" type="parTrans" cxnId="{6083F1D9-B5D8-415C-B57E-0EF564929880}">
      <dgm:prSet/>
      <dgm:spPr/>
      <dgm:t>
        <a:bodyPr/>
        <a:lstStyle/>
        <a:p>
          <a:endParaRPr lang="es-ES" sz="1800" b="1"/>
        </a:p>
      </dgm:t>
    </dgm:pt>
    <dgm:pt modelId="{ADEE05FD-1BD7-4164-BBC2-A5248DF27F24}" type="sibTrans" cxnId="{6083F1D9-B5D8-415C-B57E-0EF564929880}">
      <dgm:prSet/>
      <dgm:spPr/>
      <dgm:t>
        <a:bodyPr/>
        <a:lstStyle/>
        <a:p>
          <a:endParaRPr lang="es-ES" sz="1800" b="1"/>
        </a:p>
      </dgm:t>
    </dgm:pt>
    <dgm:pt modelId="{125C2ACD-5DCF-4020-B545-CDBC0D233984}">
      <dgm:prSet custT="1"/>
      <dgm:spPr/>
      <dgm:t>
        <a:bodyPr/>
        <a:lstStyle/>
        <a:p>
          <a:r>
            <a:rPr lang="es-ES" sz="2000" b="1" dirty="0"/>
            <a:t>Castro Urdiales</a:t>
          </a:r>
        </a:p>
      </dgm:t>
    </dgm:pt>
    <dgm:pt modelId="{A81CD886-3C7C-43DB-868D-3C2FC3BFB339}" type="parTrans" cxnId="{518F8559-4F5F-4268-BEA5-74E6999007FA}">
      <dgm:prSet/>
      <dgm:spPr/>
      <dgm:t>
        <a:bodyPr/>
        <a:lstStyle/>
        <a:p>
          <a:endParaRPr lang="es-ES" sz="1800" b="1"/>
        </a:p>
      </dgm:t>
    </dgm:pt>
    <dgm:pt modelId="{66F30BC8-63C4-4727-BD40-BC0FD7BB3365}" type="sibTrans" cxnId="{518F8559-4F5F-4268-BEA5-74E6999007FA}">
      <dgm:prSet/>
      <dgm:spPr/>
      <dgm:t>
        <a:bodyPr/>
        <a:lstStyle/>
        <a:p>
          <a:endParaRPr lang="es-ES" sz="1800" b="1"/>
        </a:p>
      </dgm:t>
    </dgm:pt>
    <dgm:pt modelId="{9C06D2DE-C4F7-4466-83E8-419A267E31B2}">
      <dgm:prSet custT="1"/>
      <dgm:spPr/>
      <dgm:t>
        <a:bodyPr/>
        <a:lstStyle/>
        <a:p>
          <a:r>
            <a:rPr lang="es-ES" sz="2000" b="1" dirty="0"/>
            <a:t>CONEXIÓN CON LA RED </a:t>
          </a:r>
        </a:p>
      </dgm:t>
    </dgm:pt>
    <dgm:pt modelId="{56087C94-2A97-4CE2-8EC3-A851A7333C29}" type="sibTrans" cxnId="{63BA47AA-3D68-4D18-A232-9DAC9BFC1784}">
      <dgm:prSet/>
      <dgm:spPr/>
      <dgm:t>
        <a:bodyPr/>
        <a:lstStyle/>
        <a:p>
          <a:endParaRPr lang="es-ES" sz="1800" b="1"/>
        </a:p>
      </dgm:t>
    </dgm:pt>
    <dgm:pt modelId="{AFFB5459-9F17-4380-BE54-A13DE940A477}" type="parTrans" cxnId="{63BA47AA-3D68-4D18-A232-9DAC9BFC1784}">
      <dgm:prSet/>
      <dgm:spPr/>
      <dgm:t>
        <a:bodyPr/>
        <a:lstStyle/>
        <a:p>
          <a:endParaRPr lang="es-ES" sz="1800" b="1"/>
        </a:p>
      </dgm:t>
    </dgm:pt>
    <dgm:pt modelId="{79747FD2-8FA5-4B4C-B5A7-AFC77B4C203C}">
      <dgm:prSet custT="1"/>
      <dgm:spPr/>
      <dgm:t>
        <a:bodyPr/>
        <a:lstStyle/>
        <a:p>
          <a:r>
            <a:rPr lang="es-ES" sz="2000" b="1" dirty="0"/>
            <a:t>Bilbao: variante sur</a:t>
          </a:r>
        </a:p>
      </dgm:t>
    </dgm:pt>
    <dgm:pt modelId="{7A9B665E-FCFC-4FC7-8DA6-5611AD5D095B}" type="parTrans" cxnId="{328C069C-6CB2-4E30-BAA5-C1CDD93AB461}">
      <dgm:prSet/>
      <dgm:spPr/>
      <dgm:t>
        <a:bodyPr/>
        <a:lstStyle/>
        <a:p>
          <a:endParaRPr lang="es-ES"/>
        </a:p>
      </dgm:t>
    </dgm:pt>
    <dgm:pt modelId="{49A6DFA4-DEA6-4FA6-BAD7-12D719200A48}" type="sibTrans" cxnId="{328C069C-6CB2-4E30-BAA5-C1CDD93AB461}">
      <dgm:prSet/>
      <dgm:spPr/>
      <dgm:t>
        <a:bodyPr/>
        <a:lstStyle/>
        <a:p>
          <a:endParaRPr lang="es-ES"/>
        </a:p>
      </dgm:t>
    </dgm:pt>
    <dgm:pt modelId="{BE4DFAB1-6662-4F7B-9CB9-41412D4E23F4}" type="pres">
      <dgm:prSet presAssocID="{43B8939F-DBB0-4782-8288-8AFC08E6FA30}" presName="Name0" presStyleCnt="0">
        <dgm:presLayoutVars>
          <dgm:dir/>
          <dgm:animLvl val="lvl"/>
          <dgm:resizeHandles val="exact"/>
        </dgm:presLayoutVars>
      </dgm:prSet>
      <dgm:spPr/>
    </dgm:pt>
    <dgm:pt modelId="{E13710FC-70B6-469A-8A32-F37BCD36BECF}" type="pres">
      <dgm:prSet presAssocID="{BD2A572C-F72B-447A-8836-6973031823EE}" presName="linNode" presStyleCnt="0"/>
      <dgm:spPr/>
    </dgm:pt>
    <dgm:pt modelId="{A7C93AD2-1522-4825-97EE-E27231499B1E}" type="pres">
      <dgm:prSet presAssocID="{BD2A572C-F72B-447A-8836-6973031823EE}" presName="parentText" presStyleLbl="node1" presStyleIdx="0" presStyleCnt="4">
        <dgm:presLayoutVars>
          <dgm:chMax val="1"/>
          <dgm:bulletEnabled val="1"/>
        </dgm:presLayoutVars>
      </dgm:prSet>
      <dgm:spPr/>
    </dgm:pt>
    <dgm:pt modelId="{989E9C35-CD4F-49F8-879E-5AA63015C3F0}" type="pres">
      <dgm:prSet presAssocID="{BD2A572C-F72B-447A-8836-6973031823EE}" presName="descendantText" presStyleLbl="alignAccFollowNode1" presStyleIdx="0" presStyleCnt="4" custLinFactNeighborX="680">
        <dgm:presLayoutVars>
          <dgm:bulletEnabled val="1"/>
        </dgm:presLayoutVars>
      </dgm:prSet>
      <dgm:spPr/>
    </dgm:pt>
    <dgm:pt modelId="{7CDE69BA-E87F-41F4-B9C0-3CE18BCC49D6}" type="pres">
      <dgm:prSet presAssocID="{D9E76901-28C9-405D-BC03-8E77CF698194}" presName="sp" presStyleCnt="0"/>
      <dgm:spPr/>
    </dgm:pt>
    <dgm:pt modelId="{C9D24439-0D94-4F03-8B19-71EC7556CCE1}" type="pres">
      <dgm:prSet presAssocID="{BF5F3835-4B2D-4142-8093-8454B46DDEB0}" presName="linNode" presStyleCnt="0"/>
      <dgm:spPr/>
    </dgm:pt>
    <dgm:pt modelId="{72A22880-5250-4DF2-B1B9-A294CCCC2C3F}" type="pres">
      <dgm:prSet presAssocID="{BF5F3835-4B2D-4142-8093-8454B46DDEB0}" presName="parentText" presStyleLbl="node1" presStyleIdx="1" presStyleCnt="4">
        <dgm:presLayoutVars>
          <dgm:chMax val="1"/>
          <dgm:bulletEnabled val="1"/>
        </dgm:presLayoutVars>
      </dgm:prSet>
      <dgm:spPr/>
    </dgm:pt>
    <dgm:pt modelId="{287A11BB-605D-43C0-BA3E-F4F5F837E38D}" type="pres">
      <dgm:prSet presAssocID="{BF5F3835-4B2D-4142-8093-8454B46DDEB0}" presName="descendantText" presStyleLbl="alignAccFollowNode1" presStyleIdx="1" presStyleCnt="4">
        <dgm:presLayoutVars>
          <dgm:bulletEnabled val="1"/>
        </dgm:presLayoutVars>
      </dgm:prSet>
      <dgm:spPr/>
    </dgm:pt>
    <dgm:pt modelId="{EB9B9D88-23C8-4289-A445-218C91A47DB1}" type="pres">
      <dgm:prSet presAssocID="{76649D34-BC32-470B-BFC9-C17892FAAF7C}" presName="sp" presStyleCnt="0"/>
      <dgm:spPr/>
    </dgm:pt>
    <dgm:pt modelId="{ECE05A09-BC94-4148-9B7C-C940C6A165A2}" type="pres">
      <dgm:prSet presAssocID="{F083BE5D-6B53-4E9E-8CBB-41CE52F37145}" presName="linNode" presStyleCnt="0"/>
      <dgm:spPr/>
    </dgm:pt>
    <dgm:pt modelId="{391ABD9C-B634-49AE-892E-50DDC788B5D7}" type="pres">
      <dgm:prSet presAssocID="{F083BE5D-6B53-4E9E-8CBB-41CE52F37145}" presName="parentText" presStyleLbl="node1" presStyleIdx="2" presStyleCnt="4">
        <dgm:presLayoutVars>
          <dgm:chMax val="1"/>
          <dgm:bulletEnabled val="1"/>
        </dgm:presLayoutVars>
      </dgm:prSet>
      <dgm:spPr/>
    </dgm:pt>
    <dgm:pt modelId="{397F8ACF-8D60-4065-A0B6-FD9BC9814F81}" type="pres">
      <dgm:prSet presAssocID="{F083BE5D-6B53-4E9E-8CBB-41CE52F37145}" presName="descendantText" presStyleLbl="alignAccFollowNode1" presStyleIdx="2" presStyleCnt="4">
        <dgm:presLayoutVars>
          <dgm:bulletEnabled val="1"/>
        </dgm:presLayoutVars>
      </dgm:prSet>
      <dgm:spPr/>
    </dgm:pt>
    <dgm:pt modelId="{5C70908D-67F7-4EE9-A45A-F739E4CDA9C6}" type="pres">
      <dgm:prSet presAssocID="{185A2F63-45F5-43D1-81D1-9DC737E57A78}" presName="sp" presStyleCnt="0"/>
      <dgm:spPr/>
    </dgm:pt>
    <dgm:pt modelId="{9F49DDBD-7792-48AB-B2FD-4680732D5561}" type="pres">
      <dgm:prSet presAssocID="{9C06D2DE-C4F7-4466-83E8-419A267E31B2}" presName="linNode" presStyleCnt="0"/>
      <dgm:spPr/>
    </dgm:pt>
    <dgm:pt modelId="{256DB857-57E6-4679-B40C-B46D0119FF52}" type="pres">
      <dgm:prSet presAssocID="{9C06D2DE-C4F7-4466-83E8-419A267E31B2}" presName="parentText" presStyleLbl="node1" presStyleIdx="3" presStyleCnt="4">
        <dgm:presLayoutVars>
          <dgm:chMax val="1"/>
          <dgm:bulletEnabled val="1"/>
        </dgm:presLayoutVars>
      </dgm:prSet>
      <dgm:spPr/>
    </dgm:pt>
    <dgm:pt modelId="{F0E1EEC3-65BC-408A-86EB-AF3C787D60CC}" type="pres">
      <dgm:prSet presAssocID="{9C06D2DE-C4F7-4466-83E8-419A267E31B2}" presName="descendantText" presStyleLbl="alignAccFollowNode1" presStyleIdx="3" presStyleCnt="4">
        <dgm:presLayoutVars>
          <dgm:bulletEnabled val="1"/>
        </dgm:presLayoutVars>
      </dgm:prSet>
      <dgm:spPr/>
    </dgm:pt>
  </dgm:ptLst>
  <dgm:cxnLst>
    <dgm:cxn modelId="{B4C56001-8C62-4474-915F-DFE29FBBE0AE}" type="presOf" srcId="{BF5F3835-4B2D-4142-8093-8454B46DDEB0}" destId="{72A22880-5250-4DF2-B1B9-A294CCCC2C3F}" srcOrd="0" destOrd="0" presId="urn:microsoft.com/office/officeart/2005/8/layout/vList5"/>
    <dgm:cxn modelId="{AC0E0E18-AA27-4D42-BAD8-A17D2B39A6D2}" type="presOf" srcId="{125C2ACD-5DCF-4020-B545-CDBC0D233984}" destId="{287A11BB-605D-43C0-BA3E-F4F5F837E38D}" srcOrd="0" destOrd="1" presId="urn:microsoft.com/office/officeart/2005/8/layout/vList5"/>
    <dgm:cxn modelId="{F4C26B33-9338-494B-BB53-2148FE7D31C2}" srcId="{43B8939F-DBB0-4782-8288-8AFC08E6FA30}" destId="{F083BE5D-6B53-4E9E-8CBB-41CE52F37145}" srcOrd="2" destOrd="0" parTransId="{1451809B-F942-4CC9-9F46-7DABEFC9BDDB}" sibTransId="{185A2F63-45F5-43D1-81D1-9DC737E57A78}"/>
    <dgm:cxn modelId="{FA115F38-4296-4F2C-80D8-07C4653D61EA}" type="presOf" srcId="{79747FD2-8FA5-4B4C-B5A7-AFC77B4C203C}" destId="{F0E1EEC3-65BC-408A-86EB-AF3C787D60CC}" srcOrd="0" destOrd="1" presId="urn:microsoft.com/office/officeart/2005/8/layout/vList5"/>
    <dgm:cxn modelId="{D1A1713A-7A34-493B-A1B7-22F4A1DA5F5B}" type="presOf" srcId="{06BD3E3E-5A73-4C4F-9CD4-4F41F5368504}" destId="{287A11BB-605D-43C0-BA3E-F4F5F837E38D}" srcOrd="0" destOrd="0" presId="urn:microsoft.com/office/officeart/2005/8/layout/vList5"/>
    <dgm:cxn modelId="{3D1B323B-F79F-4B47-B806-B075FF23DAAC}" type="presOf" srcId="{ABBA2DCB-3990-45B0-A5A0-4F67A6CA0529}" destId="{397F8ACF-8D60-4065-A0B6-FD9BC9814F81}" srcOrd="0" destOrd="0" presId="urn:microsoft.com/office/officeart/2005/8/layout/vList5"/>
    <dgm:cxn modelId="{D3D81B6F-8BD3-4231-AEDF-7323DA118315}" type="presOf" srcId="{B15F6E3B-C2AA-49FB-B38B-47391984B559}" destId="{397F8ACF-8D60-4065-A0B6-FD9BC9814F81}" srcOrd="0" destOrd="1" presId="urn:microsoft.com/office/officeart/2005/8/layout/vList5"/>
    <dgm:cxn modelId="{DDE72053-A530-420B-932F-F7E548682FBA}" type="presOf" srcId="{356A804E-67F2-475E-AF2D-6CBA49727DCE}" destId="{989E9C35-CD4F-49F8-879E-5AA63015C3F0}" srcOrd="0" destOrd="0" presId="urn:microsoft.com/office/officeart/2005/8/layout/vList5"/>
    <dgm:cxn modelId="{F02FEF74-F2D9-4A49-B68E-A72359B9BD46}" srcId="{BD2A572C-F72B-447A-8836-6973031823EE}" destId="{356A804E-67F2-475E-AF2D-6CBA49727DCE}" srcOrd="0" destOrd="0" parTransId="{704FC026-E6DF-48FD-8C37-B6D921527AF6}" sibTransId="{7F04216B-90B2-4A96-B508-CBDBE66671C6}"/>
    <dgm:cxn modelId="{518F8559-4F5F-4268-BEA5-74E6999007FA}" srcId="{BF5F3835-4B2D-4142-8093-8454B46DDEB0}" destId="{125C2ACD-5DCF-4020-B545-CDBC0D233984}" srcOrd="1" destOrd="0" parTransId="{A81CD886-3C7C-43DB-868D-3C2FC3BFB339}" sibTransId="{66F30BC8-63C4-4727-BD40-BC0FD7BB3365}"/>
    <dgm:cxn modelId="{28689879-C262-4B97-8F07-E3B2F4AE57A0}" srcId="{F083BE5D-6B53-4E9E-8CBB-41CE52F37145}" destId="{ABBA2DCB-3990-45B0-A5A0-4F67A6CA0529}" srcOrd="0" destOrd="0" parTransId="{45A44BD0-07CF-4836-AD05-ED7B103FD98F}" sibTransId="{FEF6F516-76F4-42A5-A7B2-CF0044A3E55A}"/>
    <dgm:cxn modelId="{DABDF759-E3B1-48B9-8D01-A73046B7C5D8}" type="presOf" srcId="{8F67E5EE-E84F-4750-9858-F3EB8511DBE0}" destId="{F0E1EEC3-65BC-408A-86EB-AF3C787D60CC}" srcOrd="0" destOrd="0" presId="urn:microsoft.com/office/officeart/2005/8/layout/vList5"/>
    <dgm:cxn modelId="{433CE890-407C-4C40-A6F0-0A8A3CC4A9DA}" srcId="{43B8939F-DBB0-4782-8288-8AFC08E6FA30}" destId="{BF5F3835-4B2D-4142-8093-8454B46DDEB0}" srcOrd="1" destOrd="0" parTransId="{78D2FE60-EA28-4A54-B892-3A3E04189BB3}" sibTransId="{76649D34-BC32-470B-BFC9-C17892FAAF7C}"/>
    <dgm:cxn modelId="{328C069C-6CB2-4E30-BAA5-C1CDD93AB461}" srcId="{9C06D2DE-C4F7-4466-83E8-419A267E31B2}" destId="{79747FD2-8FA5-4B4C-B5A7-AFC77B4C203C}" srcOrd="1" destOrd="0" parTransId="{7A9B665E-FCFC-4FC7-8DA6-5611AD5D095B}" sibTransId="{49A6DFA4-DEA6-4FA6-BAD7-12D719200A48}"/>
    <dgm:cxn modelId="{EA68179C-E617-4151-8BE9-162007242315}" srcId="{F083BE5D-6B53-4E9E-8CBB-41CE52F37145}" destId="{B15F6E3B-C2AA-49FB-B38B-47391984B559}" srcOrd="1" destOrd="0" parTransId="{DD604912-4420-4E66-8E3D-B691E3597572}" sibTransId="{D076F7D8-23D1-40D7-9759-4AEB848A45CB}"/>
    <dgm:cxn modelId="{63BA47AA-3D68-4D18-A232-9DAC9BFC1784}" srcId="{43B8939F-DBB0-4782-8288-8AFC08E6FA30}" destId="{9C06D2DE-C4F7-4466-83E8-419A267E31B2}" srcOrd="3" destOrd="0" parTransId="{AFFB5459-9F17-4380-BE54-A13DE940A477}" sibTransId="{56087C94-2A97-4CE2-8EC3-A851A7333C29}"/>
    <dgm:cxn modelId="{712A43B7-B1F8-4007-AAEB-E3A61F4200D2}" srcId="{BF5F3835-4B2D-4142-8093-8454B46DDEB0}" destId="{06BD3E3E-5A73-4C4F-9CD4-4F41F5368504}" srcOrd="0" destOrd="0" parTransId="{1D0BD374-D4EE-4F09-AA15-25BBC6037D04}" sibTransId="{93F72B8D-8BA4-4FF5-8E3A-7A9DBA328B67}"/>
    <dgm:cxn modelId="{7E239EBC-66AC-471A-9506-FC79FCEE4E88}" type="presOf" srcId="{9C06D2DE-C4F7-4466-83E8-419A267E31B2}" destId="{256DB857-57E6-4679-B40C-B46D0119FF52}" srcOrd="0" destOrd="0" presId="urn:microsoft.com/office/officeart/2005/8/layout/vList5"/>
    <dgm:cxn modelId="{2DCF3FC4-29FE-4187-BDC7-740C194B1778}" type="presOf" srcId="{43B8939F-DBB0-4782-8288-8AFC08E6FA30}" destId="{BE4DFAB1-6662-4F7B-9CB9-41412D4E23F4}" srcOrd="0" destOrd="0" presId="urn:microsoft.com/office/officeart/2005/8/layout/vList5"/>
    <dgm:cxn modelId="{39F1A4CC-307E-4348-97CC-A568D7CFDD09}" srcId="{43B8939F-DBB0-4782-8288-8AFC08E6FA30}" destId="{BD2A572C-F72B-447A-8836-6973031823EE}" srcOrd="0" destOrd="0" parTransId="{0F1015BC-BB42-40C0-8160-49812BB0A9D8}" sibTransId="{D9E76901-28C9-405D-BC03-8E77CF698194}"/>
    <dgm:cxn modelId="{06FD84D9-9986-451B-84BC-DA397466C894}" type="presOf" srcId="{F083BE5D-6B53-4E9E-8CBB-41CE52F37145}" destId="{391ABD9C-B634-49AE-892E-50DDC788B5D7}" srcOrd="0" destOrd="0" presId="urn:microsoft.com/office/officeart/2005/8/layout/vList5"/>
    <dgm:cxn modelId="{6083F1D9-B5D8-415C-B57E-0EF564929880}" srcId="{9C06D2DE-C4F7-4466-83E8-419A267E31B2}" destId="{8F67E5EE-E84F-4750-9858-F3EB8511DBE0}" srcOrd="0" destOrd="0" parTransId="{F5089218-2704-475A-9896-8095431E9862}" sibTransId="{ADEE05FD-1BD7-4164-BBC2-A5248DF27F24}"/>
    <dgm:cxn modelId="{C5C747F2-543C-401B-97D5-06DFDEC5B574}" type="presOf" srcId="{BD2A572C-F72B-447A-8836-6973031823EE}" destId="{A7C93AD2-1522-4825-97EE-E27231499B1E}" srcOrd="0" destOrd="0" presId="urn:microsoft.com/office/officeart/2005/8/layout/vList5"/>
    <dgm:cxn modelId="{079C25FC-BCF0-4834-8F5A-2F1FAB27EC50}" type="presParOf" srcId="{BE4DFAB1-6662-4F7B-9CB9-41412D4E23F4}" destId="{E13710FC-70B6-469A-8A32-F37BCD36BECF}" srcOrd="0" destOrd="0" presId="urn:microsoft.com/office/officeart/2005/8/layout/vList5"/>
    <dgm:cxn modelId="{076A16FA-1F65-43A6-B609-4C542725EB14}" type="presParOf" srcId="{E13710FC-70B6-469A-8A32-F37BCD36BECF}" destId="{A7C93AD2-1522-4825-97EE-E27231499B1E}" srcOrd="0" destOrd="0" presId="urn:microsoft.com/office/officeart/2005/8/layout/vList5"/>
    <dgm:cxn modelId="{E63A05DB-6A75-44FA-A26C-316FC8DDFE27}" type="presParOf" srcId="{E13710FC-70B6-469A-8A32-F37BCD36BECF}" destId="{989E9C35-CD4F-49F8-879E-5AA63015C3F0}" srcOrd="1" destOrd="0" presId="urn:microsoft.com/office/officeart/2005/8/layout/vList5"/>
    <dgm:cxn modelId="{F463AB2F-8CE6-49E4-BC0C-3A18D325DA45}" type="presParOf" srcId="{BE4DFAB1-6662-4F7B-9CB9-41412D4E23F4}" destId="{7CDE69BA-E87F-41F4-B9C0-3CE18BCC49D6}" srcOrd="1" destOrd="0" presId="urn:microsoft.com/office/officeart/2005/8/layout/vList5"/>
    <dgm:cxn modelId="{30DE5C4D-1B6F-46A4-926D-560C98B618C4}" type="presParOf" srcId="{BE4DFAB1-6662-4F7B-9CB9-41412D4E23F4}" destId="{C9D24439-0D94-4F03-8B19-71EC7556CCE1}" srcOrd="2" destOrd="0" presId="urn:microsoft.com/office/officeart/2005/8/layout/vList5"/>
    <dgm:cxn modelId="{E71A839E-C374-4164-96C7-89249013EEC5}" type="presParOf" srcId="{C9D24439-0D94-4F03-8B19-71EC7556CCE1}" destId="{72A22880-5250-4DF2-B1B9-A294CCCC2C3F}" srcOrd="0" destOrd="0" presId="urn:microsoft.com/office/officeart/2005/8/layout/vList5"/>
    <dgm:cxn modelId="{34F79C51-4794-4E9E-AF17-7EE5F39FE2D2}" type="presParOf" srcId="{C9D24439-0D94-4F03-8B19-71EC7556CCE1}" destId="{287A11BB-605D-43C0-BA3E-F4F5F837E38D}" srcOrd="1" destOrd="0" presId="urn:microsoft.com/office/officeart/2005/8/layout/vList5"/>
    <dgm:cxn modelId="{86CE7516-72FB-4FDE-82DA-BE74E973004B}" type="presParOf" srcId="{BE4DFAB1-6662-4F7B-9CB9-41412D4E23F4}" destId="{EB9B9D88-23C8-4289-A445-218C91A47DB1}" srcOrd="3" destOrd="0" presId="urn:microsoft.com/office/officeart/2005/8/layout/vList5"/>
    <dgm:cxn modelId="{490FF074-8FAC-403A-B104-EB7431022E50}" type="presParOf" srcId="{BE4DFAB1-6662-4F7B-9CB9-41412D4E23F4}" destId="{ECE05A09-BC94-4148-9B7C-C940C6A165A2}" srcOrd="4" destOrd="0" presId="urn:microsoft.com/office/officeart/2005/8/layout/vList5"/>
    <dgm:cxn modelId="{4DB2A561-F444-4D14-9327-0AA1F2D75F83}" type="presParOf" srcId="{ECE05A09-BC94-4148-9B7C-C940C6A165A2}" destId="{391ABD9C-B634-49AE-892E-50DDC788B5D7}" srcOrd="0" destOrd="0" presId="urn:microsoft.com/office/officeart/2005/8/layout/vList5"/>
    <dgm:cxn modelId="{A085BB8C-BF0A-4D1E-81A9-9B2CBFD4F185}" type="presParOf" srcId="{ECE05A09-BC94-4148-9B7C-C940C6A165A2}" destId="{397F8ACF-8D60-4065-A0B6-FD9BC9814F81}" srcOrd="1" destOrd="0" presId="urn:microsoft.com/office/officeart/2005/8/layout/vList5"/>
    <dgm:cxn modelId="{A45B6417-C0AB-4BF6-9491-5FCB50FB7F05}" type="presParOf" srcId="{BE4DFAB1-6662-4F7B-9CB9-41412D4E23F4}" destId="{5C70908D-67F7-4EE9-A45A-F739E4CDA9C6}" srcOrd="5" destOrd="0" presId="urn:microsoft.com/office/officeart/2005/8/layout/vList5"/>
    <dgm:cxn modelId="{40A29FFA-8D19-41BD-BF13-0DF8036F9371}" type="presParOf" srcId="{BE4DFAB1-6662-4F7B-9CB9-41412D4E23F4}" destId="{9F49DDBD-7792-48AB-B2FD-4680732D5561}" srcOrd="6" destOrd="0" presId="urn:microsoft.com/office/officeart/2005/8/layout/vList5"/>
    <dgm:cxn modelId="{E6339392-D73A-4819-980A-132CBE758A1A}" type="presParOf" srcId="{9F49DDBD-7792-48AB-B2FD-4680732D5561}" destId="{256DB857-57E6-4679-B40C-B46D0119FF52}" srcOrd="0" destOrd="0" presId="urn:microsoft.com/office/officeart/2005/8/layout/vList5"/>
    <dgm:cxn modelId="{586DA839-16A1-4D88-8433-E76ACD5DC7B0}" type="presParOf" srcId="{9F49DDBD-7792-48AB-B2FD-4680732D5561}" destId="{F0E1EEC3-65BC-408A-86EB-AF3C787D60CC}"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9E9C35-CD4F-49F8-879E-5AA63015C3F0}">
      <dsp:nvSpPr>
        <dsp:cNvPr id="0" name=""/>
        <dsp:cNvSpPr/>
      </dsp:nvSpPr>
      <dsp:spPr>
        <a:xfrm rot="5400000">
          <a:off x="5099113" y="-2117622"/>
          <a:ext cx="718728" cy="5137391"/>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s-ES" sz="2000" b="1" kern="1200" dirty="0"/>
            <a:t>Compatibilidad con tráfico de mercancías</a:t>
          </a:r>
        </a:p>
      </dsp:txBody>
      <dsp:txXfrm rot="-5400000">
        <a:off x="2889782" y="126794"/>
        <a:ext cx="5102306" cy="648558"/>
      </dsp:txXfrm>
    </dsp:sp>
    <dsp:sp modelId="{A7C93AD2-1522-4825-97EE-E27231499B1E}">
      <dsp:nvSpPr>
        <dsp:cNvPr id="0" name=""/>
        <dsp:cNvSpPr/>
      </dsp:nvSpPr>
      <dsp:spPr>
        <a:xfrm>
          <a:off x="0" y="1867"/>
          <a:ext cx="2889782" cy="89841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t>TIPO DE TRÁFICO</a:t>
          </a:r>
        </a:p>
      </dsp:txBody>
      <dsp:txXfrm>
        <a:off x="43857" y="45724"/>
        <a:ext cx="2802068" cy="810697"/>
      </dsp:txXfrm>
    </dsp:sp>
    <dsp:sp modelId="{287A11BB-605D-43C0-BA3E-F4F5F837E38D}">
      <dsp:nvSpPr>
        <dsp:cNvPr id="0" name=""/>
        <dsp:cNvSpPr/>
      </dsp:nvSpPr>
      <dsp:spPr>
        <a:xfrm rot="5400000">
          <a:off x="5099113" y="-1174290"/>
          <a:ext cx="718728" cy="5137391"/>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s-ES" sz="2000" b="1" kern="1200" dirty="0"/>
            <a:t>Laredo</a:t>
          </a:r>
        </a:p>
        <a:p>
          <a:pPr marL="228600" lvl="1" indent="-228600" algn="l" defTabSz="889000">
            <a:lnSpc>
              <a:spcPct val="90000"/>
            </a:lnSpc>
            <a:spcBef>
              <a:spcPct val="0"/>
            </a:spcBef>
            <a:spcAft>
              <a:spcPct val="15000"/>
            </a:spcAft>
            <a:buChar char="•"/>
          </a:pPr>
          <a:r>
            <a:rPr lang="es-ES" sz="2000" b="1" kern="1200" dirty="0"/>
            <a:t>Castro Urdiales</a:t>
          </a:r>
        </a:p>
      </dsp:txBody>
      <dsp:txXfrm rot="-5400000">
        <a:off x="2889782" y="1070126"/>
        <a:ext cx="5102306" cy="648558"/>
      </dsp:txXfrm>
    </dsp:sp>
    <dsp:sp modelId="{72A22880-5250-4DF2-B1B9-A294CCCC2C3F}">
      <dsp:nvSpPr>
        <dsp:cNvPr id="0" name=""/>
        <dsp:cNvSpPr/>
      </dsp:nvSpPr>
      <dsp:spPr>
        <a:xfrm>
          <a:off x="0" y="945199"/>
          <a:ext cx="2889782" cy="89841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t>PARADAS INTERMEDIAS</a:t>
          </a:r>
          <a:endParaRPr lang="es-ES" sz="1800" b="1" kern="1200" dirty="0"/>
        </a:p>
      </dsp:txBody>
      <dsp:txXfrm>
        <a:off x="43857" y="989056"/>
        <a:ext cx="2802068" cy="810697"/>
      </dsp:txXfrm>
    </dsp:sp>
    <dsp:sp modelId="{397F8ACF-8D60-4065-A0B6-FD9BC9814F81}">
      <dsp:nvSpPr>
        <dsp:cNvPr id="0" name=""/>
        <dsp:cNvSpPr/>
      </dsp:nvSpPr>
      <dsp:spPr>
        <a:xfrm rot="5400000">
          <a:off x="5099113" y="-230958"/>
          <a:ext cx="718728" cy="5137391"/>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s-ES" sz="2000" b="1" kern="1200" dirty="0"/>
            <a:t>Peña Cabarga</a:t>
          </a:r>
        </a:p>
        <a:p>
          <a:pPr marL="228600" lvl="1" indent="-228600" algn="l" defTabSz="889000">
            <a:lnSpc>
              <a:spcPct val="90000"/>
            </a:lnSpc>
            <a:spcBef>
              <a:spcPct val="0"/>
            </a:spcBef>
            <a:spcAft>
              <a:spcPct val="15000"/>
            </a:spcAft>
            <a:buChar char="•"/>
          </a:pPr>
          <a:r>
            <a:rPr lang="es-ES" sz="2000" b="1" kern="1200" dirty="0"/>
            <a:t>Marismas de Santoña</a:t>
          </a:r>
        </a:p>
      </dsp:txBody>
      <dsp:txXfrm rot="-5400000">
        <a:off x="2889782" y="2013458"/>
        <a:ext cx="5102306" cy="648558"/>
      </dsp:txXfrm>
    </dsp:sp>
    <dsp:sp modelId="{391ABD9C-B634-49AE-892E-50DDC788B5D7}">
      <dsp:nvSpPr>
        <dsp:cNvPr id="0" name=""/>
        <dsp:cNvSpPr/>
      </dsp:nvSpPr>
      <dsp:spPr>
        <a:xfrm>
          <a:off x="0" y="1888531"/>
          <a:ext cx="2889782" cy="89841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t>ESPACIOS NATURALES</a:t>
          </a:r>
        </a:p>
      </dsp:txBody>
      <dsp:txXfrm>
        <a:off x="43857" y="1932388"/>
        <a:ext cx="2802068" cy="810697"/>
      </dsp:txXfrm>
    </dsp:sp>
    <dsp:sp modelId="{F0E1EEC3-65BC-408A-86EB-AF3C787D60CC}">
      <dsp:nvSpPr>
        <dsp:cNvPr id="0" name=""/>
        <dsp:cNvSpPr/>
      </dsp:nvSpPr>
      <dsp:spPr>
        <a:xfrm rot="5400000">
          <a:off x="5099113" y="712372"/>
          <a:ext cx="718728" cy="5137391"/>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s-ES" sz="2000" b="1" kern="1200" dirty="0"/>
            <a:t>Santander: línea Palencia-Santander</a:t>
          </a:r>
        </a:p>
        <a:p>
          <a:pPr marL="228600" lvl="1" indent="-228600" algn="l" defTabSz="889000">
            <a:lnSpc>
              <a:spcPct val="90000"/>
            </a:lnSpc>
            <a:spcBef>
              <a:spcPct val="0"/>
            </a:spcBef>
            <a:spcAft>
              <a:spcPct val="15000"/>
            </a:spcAft>
            <a:buChar char="•"/>
          </a:pPr>
          <a:r>
            <a:rPr lang="es-ES" sz="2000" b="1" kern="1200" dirty="0"/>
            <a:t>Bilbao: variante sur</a:t>
          </a:r>
        </a:p>
      </dsp:txBody>
      <dsp:txXfrm rot="-5400000">
        <a:off x="2889782" y="2956789"/>
        <a:ext cx="5102306" cy="648558"/>
      </dsp:txXfrm>
    </dsp:sp>
    <dsp:sp modelId="{256DB857-57E6-4679-B40C-B46D0119FF52}">
      <dsp:nvSpPr>
        <dsp:cNvPr id="0" name=""/>
        <dsp:cNvSpPr/>
      </dsp:nvSpPr>
      <dsp:spPr>
        <a:xfrm>
          <a:off x="0" y="2831862"/>
          <a:ext cx="2889782" cy="89841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t>CONEXIÓN CON LA RED </a:t>
          </a:r>
        </a:p>
      </dsp:txBody>
      <dsp:txXfrm>
        <a:off x="43857" y="2875719"/>
        <a:ext cx="2802068" cy="810697"/>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45659" cy="498056"/>
          </a:xfrm>
          <a:prstGeom prst="rect">
            <a:avLst/>
          </a:prstGeom>
        </p:spPr>
        <p:txBody>
          <a:bodyPr vert="horz" lIns="95558" tIns="47779" rIns="95558" bIns="47779" rtlCol="0"/>
          <a:lstStyle>
            <a:lvl1pPr algn="l">
              <a:defRPr sz="1300"/>
            </a:lvl1pPr>
          </a:lstStyle>
          <a:p>
            <a:endParaRPr lang="es-ES"/>
          </a:p>
        </p:txBody>
      </p:sp>
      <p:sp>
        <p:nvSpPr>
          <p:cNvPr id="3" name="Marcador de fecha 2"/>
          <p:cNvSpPr>
            <a:spLocks noGrp="1"/>
          </p:cNvSpPr>
          <p:nvPr>
            <p:ph type="dt" idx="1"/>
          </p:nvPr>
        </p:nvSpPr>
        <p:spPr>
          <a:xfrm>
            <a:off x="3850443" y="0"/>
            <a:ext cx="2945659" cy="498056"/>
          </a:xfrm>
          <a:prstGeom prst="rect">
            <a:avLst/>
          </a:prstGeom>
        </p:spPr>
        <p:txBody>
          <a:bodyPr vert="horz" lIns="95558" tIns="47779" rIns="95558" bIns="47779" rtlCol="0"/>
          <a:lstStyle>
            <a:lvl1pPr algn="r">
              <a:defRPr sz="1300"/>
            </a:lvl1pPr>
          </a:lstStyle>
          <a:p>
            <a:fld id="{8FAE2CEC-E449-4D4E-AE2D-5EDC5CA93169}" type="datetimeFigureOut">
              <a:rPr lang="es-ES" smtClean="0"/>
              <a:t>30/03/2022</a:t>
            </a:fld>
            <a:endParaRPr lang="es-ES"/>
          </a:p>
        </p:txBody>
      </p:sp>
      <p:sp>
        <p:nvSpPr>
          <p:cNvPr id="4" name="Marcador de imagen de diapositiva 3"/>
          <p:cNvSpPr>
            <a:spLocks noGrp="1" noRot="1" noChangeAspect="1"/>
          </p:cNvSpPr>
          <p:nvPr>
            <p:ph type="sldImg" idx="2"/>
          </p:nvPr>
        </p:nvSpPr>
        <p:spPr>
          <a:xfrm>
            <a:off x="422275" y="1241425"/>
            <a:ext cx="5954713" cy="3349625"/>
          </a:xfrm>
          <a:prstGeom prst="rect">
            <a:avLst/>
          </a:prstGeom>
          <a:noFill/>
          <a:ln w="12700">
            <a:solidFill>
              <a:prstClr val="black"/>
            </a:solidFill>
          </a:ln>
        </p:spPr>
        <p:txBody>
          <a:bodyPr vert="horz" lIns="95558" tIns="47779" rIns="95558" bIns="47779" rtlCol="0" anchor="ctr"/>
          <a:lstStyle/>
          <a:p>
            <a:endParaRPr lang="es-ES"/>
          </a:p>
        </p:txBody>
      </p:sp>
      <p:sp>
        <p:nvSpPr>
          <p:cNvPr id="5" name="Marcador de notas 4"/>
          <p:cNvSpPr>
            <a:spLocks noGrp="1"/>
          </p:cNvSpPr>
          <p:nvPr>
            <p:ph type="body" sz="quarter" idx="3"/>
          </p:nvPr>
        </p:nvSpPr>
        <p:spPr>
          <a:xfrm>
            <a:off x="679768" y="4777194"/>
            <a:ext cx="5438140" cy="3908614"/>
          </a:xfrm>
          <a:prstGeom prst="rect">
            <a:avLst/>
          </a:prstGeom>
        </p:spPr>
        <p:txBody>
          <a:bodyPr vert="horz" lIns="95558" tIns="47779" rIns="95558" bIns="47779"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9428585"/>
            <a:ext cx="2945659" cy="498055"/>
          </a:xfrm>
          <a:prstGeom prst="rect">
            <a:avLst/>
          </a:prstGeom>
        </p:spPr>
        <p:txBody>
          <a:bodyPr vert="horz" lIns="95558" tIns="47779" rIns="95558" bIns="47779" rtlCol="0" anchor="b"/>
          <a:lstStyle>
            <a:lvl1pPr algn="l">
              <a:defRPr sz="1300"/>
            </a:lvl1pPr>
          </a:lstStyle>
          <a:p>
            <a:endParaRPr lang="es-ES"/>
          </a:p>
        </p:txBody>
      </p:sp>
      <p:sp>
        <p:nvSpPr>
          <p:cNvPr id="7" name="Marcador de número de diapositiva 6"/>
          <p:cNvSpPr>
            <a:spLocks noGrp="1"/>
          </p:cNvSpPr>
          <p:nvPr>
            <p:ph type="sldNum" sz="quarter" idx="5"/>
          </p:nvPr>
        </p:nvSpPr>
        <p:spPr>
          <a:xfrm>
            <a:off x="3850443" y="9428585"/>
            <a:ext cx="2945659" cy="498055"/>
          </a:xfrm>
          <a:prstGeom prst="rect">
            <a:avLst/>
          </a:prstGeom>
        </p:spPr>
        <p:txBody>
          <a:bodyPr vert="horz" lIns="95558" tIns="47779" rIns="95558" bIns="47779" rtlCol="0" anchor="b"/>
          <a:lstStyle>
            <a:lvl1pPr algn="r">
              <a:defRPr sz="1300"/>
            </a:lvl1pPr>
          </a:lstStyle>
          <a:p>
            <a:fld id="{3CF79B81-DC2E-4F91-BDB6-74E9390D7FD5}" type="slidenum">
              <a:rPr lang="es-ES" smtClean="0"/>
              <a:t>‹Nº›</a:t>
            </a:fld>
            <a:endParaRPr lang="es-ES"/>
          </a:p>
        </p:txBody>
      </p:sp>
    </p:spTree>
    <p:extLst>
      <p:ext uri="{BB962C8B-B14F-4D97-AF65-F5344CB8AC3E}">
        <p14:creationId xmlns:p14="http://schemas.microsoft.com/office/powerpoint/2010/main" val="5132629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3CF79B81-DC2E-4F91-BDB6-74E9390D7FD5}" type="slidenum">
              <a:rPr lang="es-ES" smtClean="0"/>
              <a:t>1</a:t>
            </a:fld>
            <a:endParaRPr lang="es-ES"/>
          </a:p>
        </p:txBody>
      </p:sp>
    </p:spTree>
    <p:extLst>
      <p:ext uri="{BB962C8B-B14F-4D97-AF65-F5344CB8AC3E}">
        <p14:creationId xmlns:p14="http://schemas.microsoft.com/office/powerpoint/2010/main" val="38223182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a:xfrm>
            <a:off x="461786" y="4777194"/>
            <a:ext cx="5875621" cy="5062586"/>
          </a:xfrm>
        </p:spPr>
        <p:txBody>
          <a:bodyPr/>
          <a:lstStyle/>
          <a:p>
            <a:pPr algn="just" eaLnBrk="0" fontAlgn="base" hangingPunct="0">
              <a:lnSpc>
                <a:spcPct val="100000"/>
              </a:lnSpc>
              <a:spcBef>
                <a:spcPct val="0"/>
              </a:spcBef>
              <a:spcAft>
                <a:spcPct val="0"/>
              </a:spcAft>
            </a:pPr>
            <a:r>
              <a:rPr lang="es-ES" altLang="es-ES" sz="1300" dirty="0"/>
              <a:t>Mejores tiempos corresponden a las alternativas del Grupo C: &lt; 1 hora. </a:t>
            </a:r>
          </a:p>
          <a:p>
            <a:pPr algn="just" eaLnBrk="0" fontAlgn="base" hangingPunct="0">
              <a:lnSpc>
                <a:spcPct val="100000"/>
              </a:lnSpc>
              <a:spcBef>
                <a:spcPct val="0"/>
              </a:spcBef>
              <a:spcAft>
                <a:spcPct val="0"/>
              </a:spcAft>
            </a:pPr>
            <a:endParaRPr lang="es-ES" altLang="es-ES" sz="1300" dirty="0"/>
          </a:p>
          <a:p>
            <a:pPr algn="just" eaLnBrk="0" fontAlgn="base" hangingPunct="0">
              <a:lnSpc>
                <a:spcPct val="100000"/>
              </a:lnSpc>
              <a:spcBef>
                <a:spcPct val="0"/>
              </a:spcBef>
              <a:spcAft>
                <a:spcPct val="0"/>
              </a:spcAft>
            </a:pPr>
            <a:r>
              <a:rPr lang="es-ES" altLang="es-ES" sz="1300" dirty="0"/>
              <a:t>Paso por Laredo supone penalización de unos 8 minutos, salvo en  Alternativa A1 que, pese a incluir parada en Laredo, obtiene unos tiempos de viaje solo 4 – 5 minutos superiores a los de las alternativas del Grupo C.</a:t>
            </a:r>
          </a:p>
          <a:p>
            <a:pPr algn="just" eaLnBrk="0" fontAlgn="base" hangingPunct="0">
              <a:lnSpc>
                <a:spcPct val="100000"/>
              </a:lnSpc>
              <a:spcBef>
                <a:spcPct val="0"/>
              </a:spcBef>
              <a:spcAft>
                <a:spcPct val="0"/>
              </a:spcAft>
            </a:pPr>
            <a:endParaRPr lang="es-ES" altLang="es-ES" sz="1300" dirty="0"/>
          </a:p>
          <a:p>
            <a:pPr algn="just" eaLnBrk="0" fontAlgn="base" hangingPunct="0">
              <a:lnSpc>
                <a:spcPct val="100000"/>
              </a:lnSpc>
              <a:spcBef>
                <a:spcPct val="0"/>
              </a:spcBef>
              <a:spcAft>
                <a:spcPct val="0"/>
              </a:spcAft>
            </a:pPr>
            <a:r>
              <a:rPr lang="es-ES" altLang="es-ES" sz="1300" dirty="0"/>
              <a:t>Las alternativas que discurren al Sur de Peña Cabarga penalizan tanto la longitud como los tiempos de viaje respecto a las que van por el Norte.</a:t>
            </a:r>
            <a:endParaRPr lang="es-ES" sz="1300" dirty="0"/>
          </a:p>
          <a:p>
            <a:pPr algn="just"/>
            <a:endParaRPr lang="es-ES" sz="1300" dirty="0"/>
          </a:p>
          <a:p>
            <a:pPr algn="just"/>
            <a:r>
              <a:rPr lang="es-ES" sz="1300" dirty="0"/>
              <a:t>Coste se sitúa entre 2.025 M€ (A1) y los 2.547 M€ (B2). Las más caras son las del grupo B y las que discurren al Sur de Peña Cabarga.</a:t>
            </a:r>
          </a:p>
          <a:p>
            <a:pPr algn="just"/>
            <a:r>
              <a:rPr lang="es-ES" sz="1300" dirty="0"/>
              <a:t>El coste viene determinado por dos factores, la longitud de nueva línea y el porcentaje del trazado que discurre en túnel o en estructura.</a:t>
            </a:r>
          </a:p>
          <a:p>
            <a:pPr algn="just"/>
            <a:endParaRPr lang="es-ES" sz="1300" dirty="0"/>
          </a:p>
          <a:p>
            <a:pPr algn="just"/>
            <a:r>
              <a:rPr lang="es-ES" sz="1300" dirty="0"/>
              <a:t>Porcentaje en túnel o estructura muy elevado, entre el 64% y el 71%, lo que da lugar a costes por km también muy altos, entre 27,5 y 29,7 M€ por km. No hay diferencias significativas en el coste unitario entre diferentes corredores. Orografía igualmente difícil en todos ellos. Este elevado coste unitario es habitual en trazados que se sitúan en la Cordillera Cantábrica. </a:t>
            </a:r>
          </a:p>
          <a:p>
            <a:pPr algn="just"/>
            <a:endParaRPr lang="es-ES" sz="1300" dirty="0"/>
          </a:p>
          <a:p>
            <a:pPr algn="just" defTabSz="955580">
              <a:defRPr/>
            </a:pPr>
            <a:r>
              <a:rPr lang="es-ES" sz="1300" dirty="0"/>
              <a:t> Se han analizado también trazados para tráfico exclusivo de viajeros:</a:t>
            </a:r>
          </a:p>
          <a:p>
            <a:pPr marL="179171" indent="-179171" algn="just" defTabSz="955580">
              <a:buFont typeface="Wingdings" panose="05000000000000000000" pitchFamily="2" charset="2"/>
              <a:buChar char="§"/>
              <a:defRPr/>
            </a:pPr>
            <a:r>
              <a:rPr lang="es-ES" sz="1300" dirty="0"/>
              <a:t>Se disminuye ligeramente el coste.</a:t>
            </a:r>
          </a:p>
          <a:p>
            <a:pPr marL="179171" indent="-179171" algn="just" defTabSz="955580">
              <a:buFont typeface="Wingdings" panose="05000000000000000000" pitchFamily="2" charset="2"/>
              <a:buChar char="§"/>
              <a:defRPr/>
            </a:pPr>
            <a:r>
              <a:rPr lang="es-ES" sz="1300" dirty="0"/>
              <a:t>Tiempo no sufre variaciones significativas, pues está ya condicionado por la necesidad de parar en Laredo y Castro Urdiales</a:t>
            </a:r>
          </a:p>
          <a:p>
            <a:endParaRPr lang="es-ES" sz="1400" dirty="0"/>
          </a:p>
        </p:txBody>
      </p:sp>
      <p:sp>
        <p:nvSpPr>
          <p:cNvPr id="4" name="Marcador de número de diapositiva 3"/>
          <p:cNvSpPr>
            <a:spLocks noGrp="1"/>
          </p:cNvSpPr>
          <p:nvPr>
            <p:ph type="sldNum" sz="quarter" idx="5"/>
          </p:nvPr>
        </p:nvSpPr>
        <p:spPr/>
        <p:txBody>
          <a:bodyPr/>
          <a:lstStyle/>
          <a:p>
            <a:fld id="{3CF79B81-DC2E-4F91-BDB6-74E9390D7FD5}" type="slidenum">
              <a:rPr lang="es-ES" smtClean="0"/>
              <a:t>10</a:t>
            </a:fld>
            <a:endParaRPr lang="es-ES" dirty="0"/>
          </a:p>
        </p:txBody>
      </p:sp>
    </p:spTree>
    <p:extLst>
      <p:ext uri="{BB962C8B-B14F-4D97-AF65-F5344CB8AC3E}">
        <p14:creationId xmlns:p14="http://schemas.microsoft.com/office/powerpoint/2010/main" val="12095285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3CF79B81-DC2E-4F91-BDB6-74E9390D7FD5}" type="slidenum">
              <a:rPr lang="es-ES" smtClean="0"/>
              <a:t>11</a:t>
            </a:fld>
            <a:endParaRPr lang="es-ES"/>
          </a:p>
        </p:txBody>
      </p:sp>
    </p:spTree>
    <p:extLst>
      <p:ext uri="{BB962C8B-B14F-4D97-AF65-F5344CB8AC3E}">
        <p14:creationId xmlns:p14="http://schemas.microsoft.com/office/powerpoint/2010/main" val="26490693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a:xfrm>
            <a:off x="461786" y="4777194"/>
            <a:ext cx="5875621" cy="4330496"/>
          </a:xfrm>
        </p:spPr>
        <p:txBody>
          <a:bodyPr/>
          <a:lstStyle/>
          <a:p>
            <a:pPr algn="just">
              <a:defRPr/>
            </a:pPr>
            <a:r>
              <a:rPr lang="es-ES" sz="1400" dirty="0"/>
              <a:t>Las alternativas A pasan por el espacio natural de las Marismas de Santoña mientras que las B y C lo evitan.</a:t>
            </a:r>
          </a:p>
          <a:p>
            <a:pPr algn="just" defTabSz="955580">
              <a:defRPr/>
            </a:pPr>
            <a:endParaRPr lang="es-ES" sz="1400" dirty="0">
              <a:solidFill>
                <a:schemeClr val="accent5">
                  <a:lumMod val="75000"/>
                </a:schemeClr>
              </a:solidFill>
            </a:endParaRPr>
          </a:p>
          <a:p>
            <a:pPr algn="just" defTabSz="955580">
              <a:defRPr/>
            </a:pPr>
            <a:r>
              <a:rPr lang="es-ES" sz="1400" dirty="0"/>
              <a:t>Rentabilidad considerando cambiador en Castro-Urdiales y un periodo de 30 años (hasta 2059).</a:t>
            </a:r>
            <a:endParaRPr lang="es-ES" sz="1400" dirty="0">
              <a:highlight>
                <a:srgbClr val="FFFF00"/>
              </a:highlight>
            </a:endParaRPr>
          </a:p>
          <a:p>
            <a:pPr marL="179171" indent="-179171" algn="just" defTabSz="955580">
              <a:buFontTx/>
              <a:buChar char="-"/>
              <a:defRPr/>
            </a:pPr>
            <a:endParaRPr lang="es-ES" sz="1400" dirty="0"/>
          </a:p>
          <a:p>
            <a:pPr algn="just" defTabSz="955580">
              <a:defRPr/>
            </a:pPr>
            <a:r>
              <a:rPr lang="es-ES" sz="1400" dirty="0"/>
              <a:t>Los resultados no consideran los costes de explotación, ni los retornos de la circulación de mercantes. En caso de considerarse los mercantes en el escenario menos optimista (captación del 4,8 %), la alternativa A1 con tráfico mixto alcanzaría un TIR del 2,72% (la peor B2 con u 1,53%)</a:t>
            </a:r>
          </a:p>
          <a:p>
            <a:pPr defTabSz="955580">
              <a:defRPr/>
            </a:pPr>
            <a:endParaRPr lang="es-ES" sz="1400" dirty="0"/>
          </a:p>
          <a:p>
            <a:pPr defTabSz="955580">
              <a:defRPr/>
            </a:pPr>
            <a:r>
              <a:rPr lang="es-ES" sz="1400" dirty="0"/>
              <a:t>Esquema de servicios:</a:t>
            </a:r>
          </a:p>
          <a:p>
            <a:pPr marL="165364" indent="-165364" defTabSz="955580">
              <a:buFontTx/>
              <a:buChar char="-"/>
              <a:defRPr/>
            </a:pPr>
            <a:r>
              <a:rPr lang="es-ES" sz="1400" dirty="0"/>
              <a:t>Bilbao Santander: 6 trenes por día y sentido</a:t>
            </a:r>
          </a:p>
          <a:p>
            <a:pPr marL="165364" indent="-165364" defTabSz="955580">
              <a:buFontTx/>
              <a:buChar char="-"/>
              <a:defRPr/>
            </a:pPr>
            <a:r>
              <a:rPr lang="es-ES" sz="1400" dirty="0"/>
              <a:t>Bilbao – Castro Urdiales: 10 trenes por día y sentido</a:t>
            </a:r>
          </a:p>
        </p:txBody>
      </p:sp>
      <p:sp>
        <p:nvSpPr>
          <p:cNvPr id="4" name="Marcador de número de diapositiva 3"/>
          <p:cNvSpPr>
            <a:spLocks noGrp="1"/>
          </p:cNvSpPr>
          <p:nvPr>
            <p:ph type="sldNum" sz="quarter" idx="5"/>
          </p:nvPr>
        </p:nvSpPr>
        <p:spPr/>
        <p:txBody>
          <a:bodyPr/>
          <a:lstStyle/>
          <a:p>
            <a:fld id="{3CF79B81-DC2E-4F91-BDB6-74E9390D7FD5}" type="slidenum">
              <a:rPr lang="es-ES" smtClean="0"/>
              <a:t>12</a:t>
            </a:fld>
            <a:endParaRPr lang="es-ES"/>
          </a:p>
        </p:txBody>
      </p:sp>
    </p:spTree>
    <p:extLst>
      <p:ext uri="{BB962C8B-B14F-4D97-AF65-F5344CB8AC3E}">
        <p14:creationId xmlns:p14="http://schemas.microsoft.com/office/powerpoint/2010/main" val="31281763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a:xfrm>
            <a:off x="422275" y="4777194"/>
            <a:ext cx="5954713" cy="4517118"/>
          </a:xfrm>
        </p:spPr>
        <p:txBody>
          <a:bodyPr/>
          <a:lstStyle/>
          <a:p>
            <a:pPr algn="just" defTabSz="955580">
              <a:defRPr/>
            </a:pPr>
            <a:r>
              <a:rPr lang="es-ES" sz="1400" dirty="0"/>
              <a:t>El paso por el norte (es lo que dijo Medio Natural) deja ya solo 3 alternativas. Todas las *2 las eliminamos.</a:t>
            </a:r>
          </a:p>
          <a:p>
            <a:pPr algn="just" defTabSz="955580">
              <a:defRPr/>
            </a:pPr>
            <a:endParaRPr lang="es-ES" sz="1400" dirty="0"/>
          </a:p>
          <a:p>
            <a:pPr algn="just" defTabSz="955580">
              <a:defRPr/>
            </a:pPr>
            <a:r>
              <a:rPr lang="es-ES" sz="1400" dirty="0"/>
              <a:t>La B1 la eliminamos por su mayor coste, menor rentabilidad y peores tiempos de viaje.</a:t>
            </a:r>
          </a:p>
          <a:p>
            <a:pPr algn="just" defTabSz="955580">
              <a:defRPr/>
            </a:pPr>
            <a:endParaRPr lang="es-ES" sz="1400" dirty="0"/>
          </a:p>
          <a:p>
            <a:pPr algn="just" defTabSz="955580">
              <a:defRPr/>
            </a:pPr>
            <a:r>
              <a:rPr lang="es-ES" sz="1400" dirty="0"/>
              <a:t>Estación en Laredo: Baja demanda; aumento del tiempo de recorrido considerable. La ubicación de la estación de la alternativa B1 no es del agrado del Gobierno de Cantabria. La conclusión es que si se quiere estación en Laredo, hay que pasar por las marismas de Santoña y si se quiere evitar el paso por las marismas, hay que prescindir de la estación de Laredo.</a:t>
            </a:r>
          </a:p>
          <a:p>
            <a:pPr algn="just" defTabSz="955580">
              <a:defRPr/>
            </a:pPr>
            <a:endParaRPr lang="es-ES" sz="1400" dirty="0">
              <a:highlight>
                <a:srgbClr val="FFFF00"/>
              </a:highlight>
            </a:endParaRPr>
          </a:p>
          <a:p>
            <a:pPr algn="just" defTabSz="955580">
              <a:defRPr/>
            </a:pPr>
            <a:r>
              <a:rPr lang="es-ES" sz="1400" dirty="0"/>
              <a:t>Las alternativas A1 y C1 son las que mejores tiempos de viaje y costes presentan para las opciones de considerar parada en Laredo y de no considerarla.</a:t>
            </a:r>
          </a:p>
          <a:p>
            <a:pPr algn="just" defTabSz="955580">
              <a:defRPr/>
            </a:pPr>
            <a:endParaRPr lang="es-ES" sz="1400" dirty="0"/>
          </a:p>
          <a:p>
            <a:pPr algn="just" defTabSz="955580">
              <a:defRPr/>
            </a:pPr>
            <a:r>
              <a:rPr lang="es-ES" sz="1400" dirty="0"/>
              <a:t>En fase II se analizará el impacto de un trazado ajustado a una velocidad ~ 200 km/h sobre la rentabilidad económica (disminución de coste) y tiempos de viaje.</a:t>
            </a:r>
            <a:endParaRPr lang="es-ES" sz="1400" dirty="0">
              <a:solidFill>
                <a:srgbClr val="002060"/>
              </a:solidFill>
            </a:endParaRPr>
          </a:p>
          <a:p>
            <a:pPr defTabSz="955580">
              <a:defRPr/>
            </a:pPr>
            <a:endParaRPr lang="es-ES" dirty="0">
              <a:solidFill>
                <a:schemeClr val="accent5">
                  <a:lumMod val="75000"/>
                </a:schemeClr>
              </a:solidFill>
            </a:endParaRPr>
          </a:p>
          <a:p>
            <a:pPr defTabSz="955580">
              <a:defRPr/>
            </a:pPr>
            <a:endParaRPr lang="es-ES" dirty="0">
              <a:solidFill>
                <a:schemeClr val="accent5">
                  <a:lumMod val="75000"/>
                </a:schemeClr>
              </a:solidFill>
            </a:endParaRPr>
          </a:p>
        </p:txBody>
      </p:sp>
      <p:sp>
        <p:nvSpPr>
          <p:cNvPr id="4" name="Marcador de número de diapositiva 3"/>
          <p:cNvSpPr>
            <a:spLocks noGrp="1"/>
          </p:cNvSpPr>
          <p:nvPr>
            <p:ph type="sldNum" sz="quarter" idx="5"/>
          </p:nvPr>
        </p:nvSpPr>
        <p:spPr/>
        <p:txBody>
          <a:bodyPr/>
          <a:lstStyle/>
          <a:p>
            <a:fld id="{3CF79B81-DC2E-4F91-BDB6-74E9390D7FD5}" type="slidenum">
              <a:rPr lang="es-ES" smtClean="0"/>
              <a:t>13</a:t>
            </a:fld>
            <a:endParaRPr lang="es-ES"/>
          </a:p>
        </p:txBody>
      </p:sp>
    </p:spTree>
    <p:extLst>
      <p:ext uri="{BB962C8B-B14F-4D97-AF65-F5344CB8AC3E}">
        <p14:creationId xmlns:p14="http://schemas.microsoft.com/office/powerpoint/2010/main" val="37524493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defTabSz="955580">
              <a:defRPr/>
            </a:pPr>
            <a:endParaRPr lang="es-ES" dirty="0">
              <a:solidFill>
                <a:schemeClr val="accent5">
                  <a:lumMod val="75000"/>
                </a:schemeClr>
              </a:solidFill>
            </a:endParaRPr>
          </a:p>
        </p:txBody>
      </p:sp>
      <p:sp>
        <p:nvSpPr>
          <p:cNvPr id="4" name="Marcador de número de diapositiva 3"/>
          <p:cNvSpPr>
            <a:spLocks noGrp="1"/>
          </p:cNvSpPr>
          <p:nvPr>
            <p:ph type="sldNum" sz="quarter" idx="5"/>
          </p:nvPr>
        </p:nvSpPr>
        <p:spPr/>
        <p:txBody>
          <a:bodyPr/>
          <a:lstStyle/>
          <a:p>
            <a:fld id="{3CF79B81-DC2E-4F91-BDB6-74E9390D7FD5}" type="slidenum">
              <a:rPr lang="es-ES" smtClean="0"/>
              <a:t>14</a:t>
            </a:fld>
            <a:endParaRPr lang="es-ES"/>
          </a:p>
        </p:txBody>
      </p:sp>
    </p:spTree>
    <p:extLst>
      <p:ext uri="{BB962C8B-B14F-4D97-AF65-F5344CB8AC3E}">
        <p14:creationId xmlns:p14="http://schemas.microsoft.com/office/powerpoint/2010/main" val="4475452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3CF79B81-DC2E-4F91-BDB6-74E9390D7FD5}" type="slidenum">
              <a:rPr lang="es-ES" smtClean="0"/>
              <a:t>15</a:t>
            </a:fld>
            <a:endParaRPr lang="es-ES"/>
          </a:p>
        </p:txBody>
      </p:sp>
    </p:spTree>
    <p:extLst>
      <p:ext uri="{BB962C8B-B14F-4D97-AF65-F5344CB8AC3E}">
        <p14:creationId xmlns:p14="http://schemas.microsoft.com/office/powerpoint/2010/main" val="33895364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defTabSz="955580">
              <a:defRPr/>
            </a:pPr>
            <a:endParaRPr lang="es-ES" sz="1300" dirty="0">
              <a:solidFill>
                <a:srgbClr val="002060"/>
              </a:solidFill>
            </a:endParaRPr>
          </a:p>
          <a:p>
            <a:pPr defTabSz="955580">
              <a:defRPr/>
            </a:pPr>
            <a:endParaRPr lang="es-ES" dirty="0">
              <a:solidFill>
                <a:schemeClr val="accent5">
                  <a:lumMod val="75000"/>
                </a:schemeClr>
              </a:solidFill>
            </a:endParaRPr>
          </a:p>
          <a:p>
            <a:pPr defTabSz="955580">
              <a:defRPr/>
            </a:pPr>
            <a:endParaRPr lang="es-ES" dirty="0">
              <a:solidFill>
                <a:schemeClr val="accent5">
                  <a:lumMod val="75000"/>
                </a:schemeClr>
              </a:solidFill>
            </a:endParaRPr>
          </a:p>
        </p:txBody>
      </p:sp>
      <p:sp>
        <p:nvSpPr>
          <p:cNvPr id="4" name="Marcador de número de diapositiva 3"/>
          <p:cNvSpPr>
            <a:spLocks noGrp="1"/>
          </p:cNvSpPr>
          <p:nvPr>
            <p:ph type="sldNum" sz="quarter" idx="5"/>
          </p:nvPr>
        </p:nvSpPr>
        <p:spPr/>
        <p:txBody>
          <a:bodyPr/>
          <a:lstStyle/>
          <a:p>
            <a:fld id="{3CF79B81-DC2E-4F91-BDB6-74E9390D7FD5}" type="slidenum">
              <a:rPr lang="es-ES" smtClean="0"/>
              <a:t>16</a:t>
            </a:fld>
            <a:endParaRPr lang="es-ES"/>
          </a:p>
        </p:txBody>
      </p:sp>
    </p:spTree>
    <p:extLst>
      <p:ext uri="{BB962C8B-B14F-4D97-AF65-F5344CB8AC3E}">
        <p14:creationId xmlns:p14="http://schemas.microsoft.com/office/powerpoint/2010/main" val="4226079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3CF79B81-DC2E-4F91-BDB6-74E9390D7FD5}" type="slidenum">
              <a:rPr lang="es-ES" smtClean="0"/>
              <a:t>2</a:t>
            </a:fld>
            <a:endParaRPr lang="es-ES"/>
          </a:p>
        </p:txBody>
      </p:sp>
    </p:spTree>
    <p:extLst>
      <p:ext uri="{BB962C8B-B14F-4D97-AF65-F5344CB8AC3E}">
        <p14:creationId xmlns:p14="http://schemas.microsoft.com/office/powerpoint/2010/main" val="1355385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a:xfrm>
            <a:off x="461787" y="4777194"/>
            <a:ext cx="5875620" cy="4926095"/>
          </a:xfrm>
        </p:spPr>
        <p:txBody>
          <a:bodyPr/>
          <a:lstStyle/>
          <a:p>
            <a:pPr marL="298619" indent="-298619" algn="just">
              <a:buFont typeface="Arial" panose="020B0604020202020204" pitchFamily="34" charset="0"/>
              <a:buChar char="•"/>
            </a:pPr>
            <a:r>
              <a:rPr lang="es-ES" sz="1400" dirty="0"/>
              <a:t>Castro Urdiales es la 3ª localidad de Cantabria</a:t>
            </a:r>
          </a:p>
          <a:p>
            <a:pPr marL="298619" indent="-298619" algn="just">
              <a:buFont typeface="Arial" panose="020B0604020202020204" pitchFamily="34" charset="0"/>
              <a:buChar char="•"/>
            </a:pPr>
            <a:endParaRPr lang="es-ES" sz="1400" dirty="0"/>
          </a:p>
          <a:p>
            <a:pPr marL="298619" indent="-298619" algn="just">
              <a:buFont typeface="Arial" panose="020B0604020202020204" pitchFamily="34" charset="0"/>
              <a:buChar char="•"/>
            </a:pPr>
            <a:r>
              <a:rPr lang="es-ES" sz="1400" dirty="0"/>
              <a:t>Plan Director línea RAM Bilbao – Santander (ADIF 2017, Borrador:</a:t>
            </a:r>
          </a:p>
          <a:p>
            <a:pPr marL="656961" lvl="1" indent="-179171" algn="just">
              <a:buFontTx/>
              <a:buChar char="-"/>
            </a:pPr>
            <a:r>
              <a:rPr lang="es-ES" sz="1400" dirty="0"/>
              <a:t>Mejor tiempo teórico de viaje de 2 h 10 min</a:t>
            </a:r>
          </a:p>
          <a:p>
            <a:pPr marL="656961" lvl="1" indent="-179171" algn="just">
              <a:buFontTx/>
              <a:buChar char="-"/>
            </a:pPr>
            <a:r>
              <a:rPr lang="es-ES" sz="1400" dirty="0"/>
              <a:t>Ligera variación trazado: tiempo teórico de 1 h 54 min</a:t>
            </a:r>
          </a:p>
          <a:p>
            <a:pPr marL="298619" indent="-298619" algn="just" eaLnBrk="0" fontAlgn="base" hangingPunct="0">
              <a:spcBef>
                <a:spcPct val="0"/>
              </a:spcBef>
              <a:spcAft>
                <a:spcPct val="0"/>
              </a:spcAft>
              <a:buFont typeface="Arial" panose="020B0604020202020204" pitchFamily="34" charset="0"/>
              <a:buChar char="•"/>
            </a:pPr>
            <a:endParaRPr lang="es-ES" altLang="es-ES" sz="1400" dirty="0"/>
          </a:p>
          <a:p>
            <a:pPr marL="298619" indent="-298619" algn="just" eaLnBrk="0" fontAlgn="base" hangingPunct="0">
              <a:spcBef>
                <a:spcPct val="0"/>
              </a:spcBef>
              <a:spcAft>
                <a:spcPct val="0"/>
              </a:spcAft>
              <a:buFont typeface="Arial" panose="020B0604020202020204" pitchFamily="34" charset="0"/>
              <a:buChar char="•"/>
            </a:pPr>
            <a:r>
              <a:rPr lang="es-ES" altLang="es-ES" sz="1400" dirty="0"/>
              <a:t>Limitaciones en planta de la línea actual, rampas y espacios naturales atravesados -&gt; Mejora de velocidad apoyándose en la vía actual resulta inviable. Es necesario diseñar una nueva plataforma.</a:t>
            </a:r>
            <a:endParaRPr lang="es-ES" altLang="es-ES" sz="1400" dirty="0">
              <a:solidFill>
                <a:srgbClr val="002060"/>
              </a:solidFill>
            </a:endParaRPr>
          </a:p>
          <a:p>
            <a:pPr marL="298619" indent="-298619" algn="just" eaLnBrk="0" fontAlgn="base" hangingPunct="0">
              <a:spcBef>
                <a:spcPct val="0"/>
              </a:spcBef>
              <a:spcAft>
                <a:spcPct val="0"/>
              </a:spcAft>
              <a:buFont typeface="Arial" panose="020B0604020202020204" pitchFamily="34" charset="0"/>
              <a:buChar char="•"/>
            </a:pPr>
            <a:endParaRPr lang="es-ES" altLang="es-ES" sz="1400" dirty="0"/>
          </a:p>
          <a:p>
            <a:pPr marL="298619" indent="-298619" algn="just" eaLnBrk="0" fontAlgn="base" hangingPunct="0">
              <a:spcBef>
                <a:spcPct val="0"/>
              </a:spcBef>
              <a:spcAft>
                <a:spcPct val="0"/>
              </a:spcAft>
              <a:buFont typeface="Arial" panose="020B0604020202020204" pitchFamily="34" charset="0"/>
              <a:buChar char="•"/>
            </a:pPr>
            <a:r>
              <a:rPr lang="es-ES" altLang="es-ES" sz="1400" dirty="0"/>
              <a:t>“Estudio Informativo del proyecto del corredor Cantábrico-Mediterráneo. Tramo: Bilbao-Santander” (2008-2010)</a:t>
            </a:r>
          </a:p>
          <a:p>
            <a:pPr marL="656961" lvl="1" indent="-179171" algn="just" fontAlgn="base">
              <a:spcBef>
                <a:spcPct val="0"/>
              </a:spcBef>
              <a:spcAft>
                <a:spcPct val="0"/>
              </a:spcAft>
              <a:buFontTx/>
              <a:buChar char="-"/>
            </a:pPr>
            <a:r>
              <a:rPr lang="es-ES" altLang="es-ES" sz="1400" dirty="0"/>
              <a:t>Trámite de consultas previas ambientales realizadas en 2009</a:t>
            </a:r>
          </a:p>
          <a:p>
            <a:pPr marL="656961" lvl="1" indent="-179171" algn="just" fontAlgn="base">
              <a:spcBef>
                <a:spcPct val="0"/>
              </a:spcBef>
              <a:spcAft>
                <a:spcPct val="0"/>
              </a:spcAft>
              <a:buFontTx/>
              <a:buChar char="-"/>
            </a:pPr>
            <a:r>
              <a:rPr lang="es-ES" altLang="es-ES" sz="1400" dirty="0"/>
              <a:t>No llegó a aprobarse provisionalmente ni fue sometido a información pública</a:t>
            </a:r>
          </a:p>
          <a:p>
            <a:pPr marL="656961" lvl="1" indent="-179171" algn="just" fontAlgn="base">
              <a:spcBef>
                <a:spcPct val="0"/>
              </a:spcBef>
              <a:spcAft>
                <a:spcPct val="0"/>
              </a:spcAft>
              <a:buFontTx/>
              <a:buChar char="-"/>
            </a:pPr>
            <a:r>
              <a:rPr lang="es-ES" altLang="es-ES" sz="1400" dirty="0"/>
              <a:t>PBL (sin IVA): 2.468,2 M€ (SIN incluir 792 M€ del tramo común de la variante sur ferroviaria de Bilbao)</a:t>
            </a:r>
          </a:p>
          <a:p>
            <a:pPr marL="656961" lvl="1" indent="-179171" algn="just" fontAlgn="base">
              <a:spcBef>
                <a:spcPct val="0"/>
              </a:spcBef>
              <a:spcAft>
                <a:spcPct val="0"/>
              </a:spcAft>
              <a:buFontTx/>
              <a:buChar char="-"/>
            </a:pPr>
            <a:r>
              <a:rPr lang="es-ES" altLang="es-ES" sz="1400" dirty="0"/>
              <a:t>Era para 300 km/h pero tráfico mixto. </a:t>
            </a:r>
          </a:p>
          <a:p>
            <a:pPr marL="656961" lvl="1" indent="-179171" algn="just" fontAlgn="base">
              <a:spcBef>
                <a:spcPct val="0"/>
              </a:spcBef>
              <a:spcAft>
                <a:spcPct val="0"/>
              </a:spcAft>
              <a:buFontTx/>
              <a:buChar char="-"/>
            </a:pPr>
            <a:r>
              <a:rPr lang="es-ES" altLang="es-ES" sz="1400" dirty="0"/>
              <a:t>Sin parada en Laredo.</a:t>
            </a:r>
          </a:p>
          <a:p>
            <a:pPr marL="656961" lvl="1" indent="-179171" algn="just" fontAlgn="base">
              <a:spcBef>
                <a:spcPct val="0"/>
              </a:spcBef>
              <a:spcAft>
                <a:spcPct val="0"/>
              </a:spcAft>
              <a:buFontTx/>
              <a:buChar char="-"/>
            </a:pPr>
            <a:r>
              <a:rPr lang="es-ES" altLang="es-ES" sz="1400" dirty="0"/>
              <a:t>Parada en Castro Urdiales estaba muy alejada.</a:t>
            </a:r>
          </a:p>
          <a:p>
            <a:endParaRPr lang="es-ES" dirty="0"/>
          </a:p>
        </p:txBody>
      </p:sp>
      <p:sp>
        <p:nvSpPr>
          <p:cNvPr id="4" name="Marcador de número de diapositiva 3"/>
          <p:cNvSpPr>
            <a:spLocks noGrp="1"/>
          </p:cNvSpPr>
          <p:nvPr>
            <p:ph type="sldNum" sz="quarter" idx="5"/>
          </p:nvPr>
        </p:nvSpPr>
        <p:spPr/>
        <p:txBody>
          <a:bodyPr/>
          <a:lstStyle/>
          <a:p>
            <a:fld id="{3CF79B81-DC2E-4F91-BDB6-74E9390D7FD5}" type="slidenum">
              <a:rPr lang="es-ES" smtClean="0"/>
              <a:t>3</a:t>
            </a:fld>
            <a:endParaRPr lang="es-ES"/>
          </a:p>
        </p:txBody>
      </p:sp>
    </p:spTree>
    <p:extLst>
      <p:ext uri="{BB962C8B-B14F-4D97-AF65-F5344CB8AC3E}">
        <p14:creationId xmlns:p14="http://schemas.microsoft.com/office/powerpoint/2010/main" val="266418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a:xfrm>
            <a:off x="461786" y="4777195"/>
            <a:ext cx="5875621" cy="4651389"/>
          </a:xfrm>
        </p:spPr>
        <p:txBody>
          <a:bodyPr/>
          <a:lstStyle/>
          <a:p>
            <a:pPr marL="179171" indent="-179171" algn="just">
              <a:buFont typeface="Wingdings" panose="05000000000000000000" pitchFamily="2" charset="2"/>
              <a:buChar char="Ø"/>
            </a:pPr>
            <a:r>
              <a:rPr lang="es-ES" sz="1400" dirty="0"/>
              <a:t>Tráfico mixto requiere pendiente de 12 milésimas frente a las 25 milésimas del tráfico exclusivo de viajeros </a:t>
            </a:r>
            <a:r>
              <a:rPr lang="es-ES" sz="1400" dirty="0">
                <a:sym typeface="Wingdings" panose="05000000000000000000" pitchFamily="2" charset="2"/>
              </a:rPr>
              <a:t> mayores costes.</a:t>
            </a:r>
          </a:p>
          <a:p>
            <a:pPr marL="179171" indent="-179171" algn="just">
              <a:buFont typeface="Wingdings" panose="05000000000000000000" pitchFamily="2" charset="2"/>
              <a:buChar char="Ø"/>
            </a:pPr>
            <a:r>
              <a:rPr lang="es-ES" sz="1400" dirty="0">
                <a:sym typeface="Wingdings" panose="05000000000000000000" pitchFamily="2" charset="2"/>
              </a:rPr>
              <a:t>Velocidades de explotación más bajas.</a:t>
            </a:r>
            <a:endParaRPr lang="es-ES" sz="1400" dirty="0"/>
          </a:p>
          <a:p>
            <a:pPr marL="179171" indent="-179171" algn="just">
              <a:buFont typeface="Wingdings" panose="05000000000000000000" pitchFamily="2" charset="2"/>
              <a:buChar char="Ø"/>
            </a:pPr>
            <a:endParaRPr lang="es-ES" sz="1400" dirty="0"/>
          </a:p>
          <a:p>
            <a:pPr marL="179171" indent="-179171" algn="just">
              <a:buFont typeface="Wingdings" panose="05000000000000000000" pitchFamily="2" charset="2"/>
              <a:buChar char="Ø"/>
            </a:pPr>
            <a:r>
              <a:rPr lang="es-ES" sz="1400" dirty="0"/>
              <a:t>El tipo de tráfico y, sobre todo, las paradas en Laredo y Castro Urdiales limitan la velocidad máxima, independientemente de la geometría del trazado.</a:t>
            </a:r>
          </a:p>
          <a:p>
            <a:pPr marL="179171" indent="-179171" algn="just">
              <a:buFont typeface="Wingdings" panose="05000000000000000000" pitchFamily="2" charset="2"/>
              <a:buChar char="Ø"/>
            </a:pPr>
            <a:endParaRPr lang="es-ES" sz="1400" dirty="0"/>
          </a:p>
          <a:p>
            <a:pPr marL="179171" indent="-179171" algn="just">
              <a:buFont typeface="Wingdings" panose="05000000000000000000" pitchFamily="2" charset="2"/>
              <a:buChar char="Ø"/>
            </a:pPr>
            <a:r>
              <a:rPr lang="es-ES" sz="1400" dirty="0"/>
              <a:t>La conexión en Santander en la línea Palencia-Santander en ancho ibérico en el entorno de Astillero. Compatibilidad de esta conexión con la futura zona logística de Llanos de la Pasiega debe ser analizada en fases posteriores del estudio con mayor detalle.</a:t>
            </a:r>
          </a:p>
          <a:p>
            <a:pPr marL="179171" indent="-179171" algn="just">
              <a:buFont typeface="Wingdings" panose="05000000000000000000" pitchFamily="2" charset="2"/>
              <a:buChar char="Ø"/>
            </a:pPr>
            <a:endParaRPr lang="es-ES" sz="1400" dirty="0"/>
          </a:p>
          <a:p>
            <a:pPr marL="179171" indent="-179171" algn="just">
              <a:buFont typeface="Wingdings" panose="05000000000000000000" pitchFamily="2" charset="2"/>
              <a:buChar char="Ø"/>
            </a:pPr>
            <a:r>
              <a:rPr lang="es-ES" sz="1400" dirty="0"/>
              <a:t>La conexión en Bilbao se produce en la futura variante sur ferroviaria y entrará al nivel -2 de la futura estación de Abando en ancho estándar </a:t>
            </a:r>
            <a:r>
              <a:rPr lang="es-ES" sz="1400" dirty="0">
                <a:sym typeface="Wingdings" panose="05000000000000000000" pitchFamily="2" charset="2"/>
              </a:rPr>
              <a:t> se requerirá un cambiador de ancho que se propone ubicar en la cabecera oeste de la nueva estación de Castro Urdiales.</a:t>
            </a:r>
          </a:p>
          <a:p>
            <a:pPr marL="179171" indent="-179171" algn="just">
              <a:buFont typeface="Wingdings" panose="05000000000000000000" pitchFamily="2" charset="2"/>
              <a:buChar char="Ø"/>
            </a:pPr>
            <a:endParaRPr lang="es-ES" sz="1400" dirty="0">
              <a:sym typeface="Wingdings" panose="05000000000000000000" pitchFamily="2" charset="2"/>
            </a:endParaRPr>
          </a:p>
          <a:p>
            <a:pPr marL="179171" indent="-179171" algn="just">
              <a:buFont typeface="Wingdings" panose="05000000000000000000" pitchFamily="2" charset="2"/>
              <a:buChar char="Ø"/>
            </a:pPr>
            <a:r>
              <a:rPr lang="es-ES" sz="1400" dirty="0">
                <a:sym typeface="Wingdings" panose="05000000000000000000" pitchFamily="2" charset="2"/>
              </a:rPr>
              <a:t>El recorrido completo entre Bilbao y Santander incluirá unos 5 km de la línea Palencia-Santander y los 20 km aprox. de la VSF de Bilbao.</a:t>
            </a:r>
            <a:endParaRPr lang="es-ES" sz="1400" dirty="0"/>
          </a:p>
        </p:txBody>
      </p:sp>
      <p:sp>
        <p:nvSpPr>
          <p:cNvPr id="4" name="Marcador de número de diapositiva 3"/>
          <p:cNvSpPr>
            <a:spLocks noGrp="1"/>
          </p:cNvSpPr>
          <p:nvPr>
            <p:ph type="sldNum" sz="quarter" idx="5"/>
          </p:nvPr>
        </p:nvSpPr>
        <p:spPr/>
        <p:txBody>
          <a:bodyPr/>
          <a:lstStyle/>
          <a:p>
            <a:fld id="{3CF79B81-DC2E-4F91-BDB6-74E9390D7FD5}" type="slidenum">
              <a:rPr lang="es-ES" smtClean="0"/>
              <a:t>4</a:t>
            </a:fld>
            <a:endParaRPr lang="es-ES"/>
          </a:p>
        </p:txBody>
      </p:sp>
    </p:spTree>
    <p:extLst>
      <p:ext uri="{BB962C8B-B14F-4D97-AF65-F5344CB8AC3E}">
        <p14:creationId xmlns:p14="http://schemas.microsoft.com/office/powerpoint/2010/main" val="35491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3CF79B81-DC2E-4F91-BDB6-74E9390D7FD5}" type="slidenum">
              <a:rPr lang="es-ES" smtClean="0"/>
              <a:t>5</a:t>
            </a:fld>
            <a:endParaRPr lang="es-ES"/>
          </a:p>
        </p:txBody>
      </p:sp>
    </p:spTree>
    <p:extLst>
      <p:ext uri="{BB962C8B-B14F-4D97-AF65-F5344CB8AC3E}">
        <p14:creationId xmlns:p14="http://schemas.microsoft.com/office/powerpoint/2010/main" val="35743660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3CF79B81-DC2E-4F91-BDB6-74E9390D7FD5}" type="slidenum">
              <a:rPr lang="es-ES" smtClean="0"/>
              <a:t>6</a:t>
            </a:fld>
            <a:endParaRPr lang="es-ES"/>
          </a:p>
        </p:txBody>
      </p:sp>
    </p:spTree>
    <p:extLst>
      <p:ext uri="{BB962C8B-B14F-4D97-AF65-F5344CB8AC3E}">
        <p14:creationId xmlns:p14="http://schemas.microsoft.com/office/powerpoint/2010/main" val="40886271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a:xfrm>
            <a:off x="461786" y="4777194"/>
            <a:ext cx="5875621" cy="3908614"/>
          </a:xfrm>
        </p:spPr>
        <p:txBody>
          <a:bodyPr/>
          <a:lstStyle/>
          <a:p>
            <a:pPr algn="just"/>
            <a:r>
              <a:rPr lang="es-ES" sz="1400" dirty="0"/>
              <a:t>Las alternativas del grupo A buscan el trazado más directo posible entre Bilbao y Santander, con parada en Castro Urdiales y Laredo, evitando o minimizando la posible afección a entornos naturales protegidos, especialmente las Marismas de Santoña y Peña Cabarga.</a:t>
            </a:r>
          </a:p>
          <a:p>
            <a:pPr algn="just"/>
            <a:endParaRPr lang="es-ES" sz="1400" dirty="0"/>
          </a:p>
          <a:p>
            <a:pPr algn="just"/>
            <a:r>
              <a:rPr lang="es-ES" sz="1400" dirty="0"/>
              <a:t>En este Grupo, como en los que veremos a continuación, se generan dos alternativas en función de si el trazado se sitúa al Norte de Peña Cabarga (Alternativa A1) o al Sur  (Alternativa A2). </a:t>
            </a:r>
          </a:p>
          <a:p>
            <a:pPr algn="just"/>
            <a:endParaRPr lang="es-ES" sz="1400" dirty="0"/>
          </a:p>
          <a:p>
            <a:pPr algn="just"/>
            <a:r>
              <a:rPr lang="es-ES" sz="1400" dirty="0"/>
              <a:t>Asimismo, es diferente el trazado de ambas alternativas en el entorno de Laredo, así como la posible ubicación de una estación que sirva a esta localidad.</a:t>
            </a:r>
          </a:p>
          <a:p>
            <a:endParaRPr lang="es-ES" dirty="0"/>
          </a:p>
        </p:txBody>
      </p:sp>
      <p:sp>
        <p:nvSpPr>
          <p:cNvPr id="4" name="Marcador de número de diapositiva 3"/>
          <p:cNvSpPr>
            <a:spLocks noGrp="1"/>
          </p:cNvSpPr>
          <p:nvPr>
            <p:ph type="sldNum" sz="quarter" idx="5"/>
          </p:nvPr>
        </p:nvSpPr>
        <p:spPr/>
        <p:txBody>
          <a:bodyPr/>
          <a:lstStyle/>
          <a:p>
            <a:fld id="{3CF79B81-DC2E-4F91-BDB6-74E9390D7FD5}" type="slidenum">
              <a:rPr lang="es-ES" smtClean="0"/>
              <a:t>7</a:t>
            </a:fld>
            <a:endParaRPr lang="es-ES"/>
          </a:p>
        </p:txBody>
      </p:sp>
    </p:spTree>
    <p:extLst>
      <p:ext uri="{BB962C8B-B14F-4D97-AF65-F5344CB8AC3E}">
        <p14:creationId xmlns:p14="http://schemas.microsoft.com/office/powerpoint/2010/main" val="10025981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a:xfrm>
            <a:off x="461786" y="4777194"/>
            <a:ext cx="5875621" cy="3908614"/>
          </a:xfrm>
        </p:spPr>
        <p:txBody>
          <a:bodyPr/>
          <a:lstStyle/>
          <a:p>
            <a:pPr algn="just"/>
            <a:r>
              <a:rPr lang="es-ES" sz="1400" dirty="0"/>
              <a:t>Las alternativas del grupo B también incluyen una estación en el entorno de Laredo, pero una vez pasada esta localidad los trazados se dirigen hacia el Sur. Nuevamente se generan dos alternativas en función del paso  por el Norte (B1) o por el Sur (B2) de Peña Cabarga. </a:t>
            </a:r>
          </a:p>
        </p:txBody>
      </p:sp>
      <p:sp>
        <p:nvSpPr>
          <p:cNvPr id="4" name="Marcador de número de diapositiva 3"/>
          <p:cNvSpPr>
            <a:spLocks noGrp="1"/>
          </p:cNvSpPr>
          <p:nvPr>
            <p:ph type="sldNum" sz="quarter" idx="5"/>
          </p:nvPr>
        </p:nvSpPr>
        <p:spPr/>
        <p:txBody>
          <a:bodyPr/>
          <a:lstStyle/>
          <a:p>
            <a:fld id="{3CF79B81-DC2E-4F91-BDB6-74E9390D7FD5}" type="slidenum">
              <a:rPr lang="es-ES" smtClean="0"/>
              <a:t>8</a:t>
            </a:fld>
            <a:endParaRPr lang="es-ES"/>
          </a:p>
        </p:txBody>
      </p:sp>
    </p:spTree>
    <p:extLst>
      <p:ext uri="{BB962C8B-B14F-4D97-AF65-F5344CB8AC3E}">
        <p14:creationId xmlns:p14="http://schemas.microsoft.com/office/powerpoint/2010/main" val="33905960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a:xfrm>
            <a:off x="461786" y="4777194"/>
            <a:ext cx="5875621" cy="3908614"/>
          </a:xfrm>
        </p:spPr>
        <p:txBody>
          <a:bodyPr/>
          <a:lstStyle/>
          <a:p>
            <a:pPr algn="just"/>
            <a:r>
              <a:rPr lang="es-ES" sz="1400" dirty="0"/>
              <a:t>Finalmente, las alternativas del grupo C buscan el trazado más directo entre Bilbao y Santander sin incluir una estación en el entorno de Laredo, lo que les permite acortar la longitud. Nuevamente se generan dos alternativas según sea el paso al Norte (C1) o al Sur (C2) de Peña Cabarga.</a:t>
            </a:r>
          </a:p>
        </p:txBody>
      </p:sp>
      <p:sp>
        <p:nvSpPr>
          <p:cNvPr id="4" name="Marcador de número de diapositiva 3"/>
          <p:cNvSpPr>
            <a:spLocks noGrp="1"/>
          </p:cNvSpPr>
          <p:nvPr>
            <p:ph type="sldNum" sz="quarter" idx="5"/>
          </p:nvPr>
        </p:nvSpPr>
        <p:spPr/>
        <p:txBody>
          <a:bodyPr/>
          <a:lstStyle/>
          <a:p>
            <a:fld id="{3CF79B81-DC2E-4F91-BDB6-74E9390D7FD5}" type="slidenum">
              <a:rPr lang="es-ES" smtClean="0"/>
              <a:t>9</a:t>
            </a:fld>
            <a:endParaRPr lang="es-ES"/>
          </a:p>
        </p:txBody>
      </p:sp>
    </p:spTree>
    <p:extLst>
      <p:ext uri="{BB962C8B-B14F-4D97-AF65-F5344CB8AC3E}">
        <p14:creationId xmlns:p14="http://schemas.microsoft.com/office/powerpoint/2010/main" val="4383810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pic>
        <p:nvPicPr>
          <p:cNvPr id="1028" name="Picture 4" descr="Trenes por Treto – Ferrocarriles de via estrecha">
            <a:extLst>
              <a:ext uri="{FF2B5EF4-FFF2-40B4-BE49-F238E27FC236}">
                <a16:creationId xmlns:a16="http://schemas.microsoft.com/office/drawing/2014/main" id="{6FC3AF17-00D6-49DD-BE91-45B2B451A138}"/>
              </a:ext>
            </a:extLst>
          </p:cNvPr>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a:off x="946484" y="1700067"/>
            <a:ext cx="6292650" cy="3678747"/>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a:extLst>
              <a:ext uri="{FF2B5EF4-FFF2-40B4-BE49-F238E27FC236}">
                <a16:creationId xmlns:a16="http://schemas.microsoft.com/office/drawing/2014/main" id="{782D5C97-0CFC-4A44-B8EE-7B80549DB53C}"/>
              </a:ext>
            </a:extLst>
          </p:cNvPr>
          <p:cNvSpPr/>
          <p:nvPr userDrawn="1"/>
        </p:nvSpPr>
        <p:spPr>
          <a:xfrm>
            <a:off x="0" y="101078"/>
            <a:ext cx="12192000" cy="438786"/>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8" name="Rectángulo 7">
            <a:extLst>
              <a:ext uri="{FF2B5EF4-FFF2-40B4-BE49-F238E27FC236}">
                <a16:creationId xmlns:a16="http://schemas.microsoft.com/office/drawing/2014/main" id="{FF3B3637-4E51-4ED0-94B6-8A96F97074B4}"/>
              </a:ext>
            </a:extLst>
          </p:cNvPr>
          <p:cNvSpPr/>
          <p:nvPr userDrawn="1"/>
        </p:nvSpPr>
        <p:spPr>
          <a:xfrm>
            <a:off x="0" y="605659"/>
            <a:ext cx="12192000" cy="438786"/>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9" name="Imagen 8">
            <a:extLst>
              <a:ext uri="{FF2B5EF4-FFF2-40B4-BE49-F238E27FC236}">
                <a16:creationId xmlns:a16="http://schemas.microsoft.com/office/drawing/2014/main" id="{EB3F9177-FC67-4856-AE85-A9AEFD3F7C2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8548" y="250822"/>
            <a:ext cx="2685878" cy="643235"/>
          </a:xfrm>
          <a:prstGeom prst="rect">
            <a:avLst/>
          </a:prstGeom>
        </p:spPr>
      </p:pic>
      <p:sp>
        <p:nvSpPr>
          <p:cNvPr id="10" name="Pentágono 10">
            <a:extLst>
              <a:ext uri="{FF2B5EF4-FFF2-40B4-BE49-F238E27FC236}">
                <a16:creationId xmlns:a16="http://schemas.microsoft.com/office/drawing/2014/main" id="{0731B0B0-189C-483D-8733-429E3907EA33}"/>
              </a:ext>
            </a:extLst>
          </p:cNvPr>
          <p:cNvSpPr/>
          <p:nvPr userDrawn="1"/>
        </p:nvSpPr>
        <p:spPr>
          <a:xfrm flipH="1">
            <a:off x="10032023" y="228537"/>
            <a:ext cx="2151185" cy="682184"/>
          </a:xfrm>
          <a:prstGeom prst="homePlat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CuadroTexto 10">
            <a:extLst>
              <a:ext uri="{FF2B5EF4-FFF2-40B4-BE49-F238E27FC236}">
                <a16:creationId xmlns:a16="http://schemas.microsoft.com/office/drawing/2014/main" id="{08BB119E-B843-4C3C-AAD3-872B64B82805}"/>
              </a:ext>
            </a:extLst>
          </p:cNvPr>
          <p:cNvSpPr txBox="1"/>
          <p:nvPr userDrawn="1"/>
        </p:nvSpPr>
        <p:spPr>
          <a:xfrm>
            <a:off x="10450286" y="320254"/>
            <a:ext cx="1642067" cy="507831"/>
          </a:xfrm>
          <a:prstGeom prst="rect">
            <a:avLst/>
          </a:prstGeom>
          <a:noFill/>
        </p:spPr>
        <p:txBody>
          <a:bodyPr wrap="square" rtlCol="0">
            <a:spAutoFit/>
          </a:bodyPr>
          <a:lstStyle/>
          <a:p>
            <a:pPr algn="r"/>
            <a:r>
              <a:rPr lang="es-ES" sz="900" dirty="0">
                <a:solidFill>
                  <a:srgbClr val="F9CA45"/>
                </a:solidFill>
                <a:latin typeface="+mj-lt"/>
              </a:rPr>
              <a:t>DIRECCIÓN GENERAL DE </a:t>
            </a:r>
          </a:p>
          <a:p>
            <a:pPr algn="r"/>
            <a:r>
              <a:rPr lang="es-ES" sz="900" dirty="0">
                <a:solidFill>
                  <a:srgbClr val="F9CA45"/>
                </a:solidFill>
                <a:latin typeface="+mj-lt"/>
              </a:rPr>
              <a:t>PLANIFICACIÓN Y EVALUACIÓN DE LA RED FERROVIARIA</a:t>
            </a:r>
          </a:p>
        </p:txBody>
      </p:sp>
      <p:sp>
        <p:nvSpPr>
          <p:cNvPr id="19" name="Rectángulo 18">
            <a:extLst>
              <a:ext uri="{FF2B5EF4-FFF2-40B4-BE49-F238E27FC236}">
                <a16:creationId xmlns:a16="http://schemas.microsoft.com/office/drawing/2014/main" id="{7E82E51E-6DEA-4CDA-96E5-9EC0D9625E61}"/>
              </a:ext>
            </a:extLst>
          </p:cNvPr>
          <p:cNvSpPr/>
          <p:nvPr userDrawn="1"/>
        </p:nvSpPr>
        <p:spPr>
          <a:xfrm>
            <a:off x="0" y="6393878"/>
            <a:ext cx="12192000" cy="280168"/>
          </a:xfrm>
          <a:prstGeom prst="rect">
            <a:avLst/>
          </a:prstGeom>
          <a:solidFill>
            <a:schemeClr val="accent5">
              <a:lumMod val="50000"/>
            </a:schemeClr>
          </a:solidFill>
          <a:ln w="12700" cap="rnd">
            <a:solidFill>
              <a:schemeClr val="accent5">
                <a:lumMod val="50000"/>
              </a:schemeClr>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ES" sz="700" dirty="0"/>
          </a:p>
        </p:txBody>
      </p:sp>
      <p:sp>
        <p:nvSpPr>
          <p:cNvPr id="20" name="Rectángulo 19">
            <a:extLst>
              <a:ext uri="{FF2B5EF4-FFF2-40B4-BE49-F238E27FC236}">
                <a16:creationId xmlns:a16="http://schemas.microsoft.com/office/drawing/2014/main" id="{A5191255-93A6-4846-8DDB-6D0F4C75B581}"/>
              </a:ext>
            </a:extLst>
          </p:cNvPr>
          <p:cNvSpPr/>
          <p:nvPr userDrawn="1"/>
        </p:nvSpPr>
        <p:spPr>
          <a:xfrm>
            <a:off x="-8792" y="6682764"/>
            <a:ext cx="12192000" cy="45719"/>
          </a:xfrm>
          <a:prstGeom prst="rect">
            <a:avLst/>
          </a:prstGeom>
          <a:solidFill>
            <a:srgbClr val="F9CA45"/>
          </a:solidFill>
          <a:ln w="12700" cap="rnd">
            <a:solidFill>
              <a:srgbClr val="F9CA45"/>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ES" sz="700" dirty="0"/>
          </a:p>
        </p:txBody>
      </p:sp>
      <p:sp>
        <p:nvSpPr>
          <p:cNvPr id="21" name="Rectángulo 20">
            <a:extLst>
              <a:ext uri="{FF2B5EF4-FFF2-40B4-BE49-F238E27FC236}">
                <a16:creationId xmlns:a16="http://schemas.microsoft.com/office/drawing/2014/main" id="{2955B336-40A7-4810-9382-1A4964F8AABA}"/>
              </a:ext>
            </a:extLst>
          </p:cNvPr>
          <p:cNvSpPr/>
          <p:nvPr userDrawn="1"/>
        </p:nvSpPr>
        <p:spPr>
          <a:xfrm>
            <a:off x="0" y="6338776"/>
            <a:ext cx="12192000" cy="45719"/>
          </a:xfrm>
          <a:prstGeom prst="rect">
            <a:avLst/>
          </a:prstGeom>
          <a:solidFill>
            <a:srgbClr val="F9CA45"/>
          </a:solidFill>
          <a:ln w="12700" cap="rnd">
            <a:solidFill>
              <a:srgbClr val="F9CA45"/>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ES" sz="700" dirty="0"/>
          </a:p>
        </p:txBody>
      </p:sp>
      <p:sp>
        <p:nvSpPr>
          <p:cNvPr id="22" name="Pentágono 53">
            <a:extLst>
              <a:ext uri="{FF2B5EF4-FFF2-40B4-BE49-F238E27FC236}">
                <a16:creationId xmlns:a16="http://schemas.microsoft.com/office/drawing/2014/main" id="{43528A7C-B714-484E-A977-1F28BB867062}"/>
              </a:ext>
            </a:extLst>
          </p:cNvPr>
          <p:cNvSpPr/>
          <p:nvPr userDrawn="1"/>
        </p:nvSpPr>
        <p:spPr>
          <a:xfrm>
            <a:off x="-8792" y="6289577"/>
            <a:ext cx="955275" cy="488103"/>
          </a:xfrm>
          <a:prstGeom prst="homePlat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Marcador de número de diapositiva 4">
            <a:extLst>
              <a:ext uri="{FF2B5EF4-FFF2-40B4-BE49-F238E27FC236}">
                <a16:creationId xmlns:a16="http://schemas.microsoft.com/office/drawing/2014/main" id="{E1C114F0-2472-4EE9-BA79-70BC49AE0655}"/>
              </a:ext>
            </a:extLst>
          </p:cNvPr>
          <p:cNvSpPr txBox="1">
            <a:spLocks/>
          </p:cNvSpPr>
          <p:nvPr userDrawn="1"/>
        </p:nvSpPr>
        <p:spPr>
          <a:xfrm>
            <a:off x="1836" y="6351067"/>
            <a:ext cx="542839" cy="365125"/>
          </a:xfrm>
          <a:prstGeom prst="rect">
            <a:avLst/>
          </a:prstGeom>
        </p:spPr>
        <p:txBody>
          <a:bodyPr vert="horz" lIns="91440" tIns="45720" rIns="91440" bIns="45720" rtlCol="0" anchor="ctr"/>
          <a:lstStyle>
            <a:defPPr>
              <a:defRPr lang="es-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4DAF1E-01BD-4886-9374-8251E7E1B535}" type="slidenum">
              <a:rPr lang="es-ES" smtClean="0">
                <a:solidFill>
                  <a:schemeClr val="bg1">
                    <a:lumMod val="85000"/>
                  </a:schemeClr>
                </a:solidFill>
              </a:rPr>
              <a:pPr/>
              <a:t>‹Nº›</a:t>
            </a:fld>
            <a:endParaRPr lang="es-ES" dirty="0">
              <a:solidFill>
                <a:schemeClr val="bg1">
                  <a:lumMod val="85000"/>
                </a:schemeClr>
              </a:solidFill>
            </a:endParaRPr>
          </a:p>
        </p:txBody>
      </p:sp>
      <p:grpSp>
        <p:nvGrpSpPr>
          <p:cNvPr id="26" name="63 Grupo">
            <a:extLst>
              <a:ext uri="{FF2B5EF4-FFF2-40B4-BE49-F238E27FC236}">
                <a16:creationId xmlns:a16="http://schemas.microsoft.com/office/drawing/2014/main" id="{9AFE1786-9DC1-4102-8EE7-15FC8EB37884}"/>
              </a:ext>
            </a:extLst>
          </p:cNvPr>
          <p:cNvGrpSpPr/>
          <p:nvPr userDrawn="1"/>
        </p:nvGrpSpPr>
        <p:grpSpPr>
          <a:xfrm>
            <a:off x="0" y="1650922"/>
            <a:ext cx="7747002" cy="3767789"/>
            <a:chOff x="0" y="1174967"/>
            <a:chExt cx="10716282" cy="5428521"/>
          </a:xfrm>
        </p:grpSpPr>
        <p:sp>
          <p:nvSpPr>
            <p:cNvPr id="27" name="4 Rectángulo">
              <a:extLst>
                <a:ext uri="{FF2B5EF4-FFF2-40B4-BE49-F238E27FC236}">
                  <a16:creationId xmlns:a16="http://schemas.microsoft.com/office/drawing/2014/main" id="{E3CC6857-E05A-41A7-BEC5-9EB81BF03A6E}"/>
                </a:ext>
              </a:extLst>
            </p:cNvPr>
            <p:cNvSpPr/>
            <p:nvPr/>
          </p:nvSpPr>
          <p:spPr>
            <a:xfrm>
              <a:off x="1131926" y="1224400"/>
              <a:ext cx="68224" cy="53330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t> </a:t>
              </a:r>
            </a:p>
          </p:txBody>
        </p:sp>
        <p:sp>
          <p:nvSpPr>
            <p:cNvPr id="28" name="4 Rectángulo">
              <a:extLst>
                <a:ext uri="{FF2B5EF4-FFF2-40B4-BE49-F238E27FC236}">
                  <a16:creationId xmlns:a16="http://schemas.microsoft.com/office/drawing/2014/main" id="{E4C4975D-6E84-4921-BB55-CEA4E4983005}"/>
                </a:ext>
              </a:extLst>
            </p:cNvPr>
            <p:cNvSpPr/>
            <p:nvPr/>
          </p:nvSpPr>
          <p:spPr>
            <a:xfrm>
              <a:off x="2332076" y="1224398"/>
              <a:ext cx="68224" cy="53330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t> </a:t>
              </a:r>
            </a:p>
          </p:txBody>
        </p:sp>
        <p:sp>
          <p:nvSpPr>
            <p:cNvPr id="29" name="4 Rectángulo">
              <a:extLst>
                <a:ext uri="{FF2B5EF4-FFF2-40B4-BE49-F238E27FC236}">
                  <a16:creationId xmlns:a16="http://schemas.microsoft.com/office/drawing/2014/main" id="{227E8775-2342-45B4-870F-631B21B46B64}"/>
                </a:ext>
              </a:extLst>
            </p:cNvPr>
            <p:cNvSpPr/>
            <p:nvPr/>
          </p:nvSpPr>
          <p:spPr>
            <a:xfrm>
              <a:off x="3519526" y="1224400"/>
              <a:ext cx="68224" cy="53330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t> </a:t>
              </a:r>
            </a:p>
          </p:txBody>
        </p:sp>
        <p:sp>
          <p:nvSpPr>
            <p:cNvPr id="30" name="4 Rectángulo">
              <a:extLst>
                <a:ext uri="{FF2B5EF4-FFF2-40B4-BE49-F238E27FC236}">
                  <a16:creationId xmlns:a16="http://schemas.microsoft.com/office/drawing/2014/main" id="{0CAC659E-8045-4197-AC23-874CA578DD2C}"/>
                </a:ext>
              </a:extLst>
            </p:cNvPr>
            <p:cNvSpPr/>
            <p:nvPr/>
          </p:nvSpPr>
          <p:spPr>
            <a:xfrm>
              <a:off x="4719676" y="1224398"/>
              <a:ext cx="68224" cy="53330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t> </a:t>
              </a:r>
            </a:p>
          </p:txBody>
        </p:sp>
        <p:sp>
          <p:nvSpPr>
            <p:cNvPr id="31" name="4 Rectángulo">
              <a:extLst>
                <a:ext uri="{FF2B5EF4-FFF2-40B4-BE49-F238E27FC236}">
                  <a16:creationId xmlns:a16="http://schemas.microsoft.com/office/drawing/2014/main" id="{3639CDCC-FCD9-4CB6-8C80-2B72A7AC00AF}"/>
                </a:ext>
              </a:extLst>
            </p:cNvPr>
            <p:cNvSpPr/>
            <p:nvPr/>
          </p:nvSpPr>
          <p:spPr>
            <a:xfrm>
              <a:off x="5915507" y="1224402"/>
              <a:ext cx="68224" cy="53330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t> </a:t>
              </a:r>
            </a:p>
          </p:txBody>
        </p:sp>
        <p:sp>
          <p:nvSpPr>
            <p:cNvPr id="32" name="4 Rectángulo">
              <a:extLst>
                <a:ext uri="{FF2B5EF4-FFF2-40B4-BE49-F238E27FC236}">
                  <a16:creationId xmlns:a16="http://schemas.microsoft.com/office/drawing/2014/main" id="{3E6FF838-230B-4781-921C-98AEFA41E9EE}"/>
                </a:ext>
              </a:extLst>
            </p:cNvPr>
            <p:cNvSpPr/>
            <p:nvPr/>
          </p:nvSpPr>
          <p:spPr>
            <a:xfrm>
              <a:off x="7115657" y="1224400"/>
              <a:ext cx="68224" cy="53330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t> </a:t>
              </a:r>
            </a:p>
          </p:txBody>
        </p:sp>
        <p:sp>
          <p:nvSpPr>
            <p:cNvPr id="33" name="4 Rectángulo">
              <a:extLst>
                <a:ext uri="{FF2B5EF4-FFF2-40B4-BE49-F238E27FC236}">
                  <a16:creationId xmlns:a16="http://schemas.microsoft.com/office/drawing/2014/main" id="{BEAFCA69-EFB1-4901-B956-459FEE1A11F0}"/>
                </a:ext>
              </a:extLst>
            </p:cNvPr>
            <p:cNvSpPr/>
            <p:nvPr/>
          </p:nvSpPr>
          <p:spPr>
            <a:xfrm>
              <a:off x="8309457" y="1224398"/>
              <a:ext cx="68224" cy="53330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t> </a:t>
              </a:r>
            </a:p>
          </p:txBody>
        </p:sp>
        <p:sp>
          <p:nvSpPr>
            <p:cNvPr id="34" name="4 Rectángulo">
              <a:extLst>
                <a:ext uri="{FF2B5EF4-FFF2-40B4-BE49-F238E27FC236}">
                  <a16:creationId xmlns:a16="http://schemas.microsoft.com/office/drawing/2014/main" id="{40425F6C-0A16-4E20-A9DF-BB7B42588CFF}"/>
                </a:ext>
              </a:extLst>
            </p:cNvPr>
            <p:cNvSpPr/>
            <p:nvPr/>
          </p:nvSpPr>
          <p:spPr>
            <a:xfrm>
              <a:off x="9509607" y="1224396"/>
              <a:ext cx="68224" cy="53330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t> </a:t>
              </a:r>
            </a:p>
          </p:txBody>
        </p:sp>
        <p:sp>
          <p:nvSpPr>
            <p:cNvPr id="35" name="4 Rectángulo">
              <a:extLst>
                <a:ext uri="{FF2B5EF4-FFF2-40B4-BE49-F238E27FC236}">
                  <a16:creationId xmlns:a16="http://schemas.microsoft.com/office/drawing/2014/main" id="{EF003C2E-10CB-4320-8FBC-523CA2DB1ED2}"/>
                </a:ext>
              </a:extLst>
            </p:cNvPr>
            <p:cNvSpPr/>
            <p:nvPr/>
          </p:nvSpPr>
          <p:spPr>
            <a:xfrm rot="5400000">
              <a:off x="5324398" y="-2360811"/>
              <a:ext cx="67483" cy="107162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t>    </a:t>
              </a:r>
            </a:p>
          </p:txBody>
        </p:sp>
        <p:sp>
          <p:nvSpPr>
            <p:cNvPr id="36" name="4 Rectángulo">
              <a:extLst>
                <a:ext uri="{FF2B5EF4-FFF2-40B4-BE49-F238E27FC236}">
                  <a16:creationId xmlns:a16="http://schemas.microsoft.com/office/drawing/2014/main" id="{FBD11866-17D6-4E00-A6BC-69A3C692A713}"/>
                </a:ext>
              </a:extLst>
            </p:cNvPr>
            <p:cNvSpPr/>
            <p:nvPr/>
          </p:nvSpPr>
          <p:spPr>
            <a:xfrm rot="5400000">
              <a:off x="5324400" y="-557410"/>
              <a:ext cx="67483" cy="107162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t>    </a:t>
              </a:r>
            </a:p>
          </p:txBody>
        </p:sp>
        <p:sp>
          <p:nvSpPr>
            <p:cNvPr id="37" name="4 Rectángulo">
              <a:extLst>
                <a:ext uri="{FF2B5EF4-FFF2-40B4-BE49-F238E27FC236}">
                  <a16:creationId xmlns:a16="http://schemas.microsoft.com/office/drawing/2014/main" id="{37C40127-7F59-4169-AB67-2B2F5CE4B7C7}"/>
                </a:ext>
              </a:extLst>
            </p:cNvPr>
            <p:cNvSpPr/>
            <p:nvPr/>
          </p:nvSpPr>
          <p:spPr>
            <a:xfrm rot="5400000">
              <a:off x="5324400" y="-4149431"/>
              <a:ext cx="67483" cy="107162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t>    </a:t>
              </a:r>
            </a:p>
          </p:txBody>
        </p:sp>
        <p:sp>
          <p:nvSpPr>
            <p:cNvPr id="38" name="4 Rectángulo">
              <a:extLst>
                <a:ext uri="{FF2B5EF4-FFF2-40B4-BE49-F238E27FC236}">
                  <a16:creationId xmlns:a16="http://schemas.microsoft.com/office/drawing/2014/main" id="{CEB7BE07-EDA1-4E03-9C97-3AE0B736EDAE}"/>
                </a:ext>
              </a:extLst>
            </p:cNvPr>
            <p:cNvSpPr/>
            <p:nvPr/>
          </p:nvSpPr>
          <p:spPr>
            <a:xfrm rot="5400000">
              <a:off x="5324400" y="1211607"/>
              <a:ext cx="67483" cy="107162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t>    </a:t>
              </a:r>
            </a:p>
          </p:txBody>
        </p:sp>
      </p:grpSp>
      <p:sp>
        <p:nvSpPr>
          <p:cNvPr id="39" name="Rectángulo 38">
            <a:extLst>
              <a:ext uri="{FF2B5EF4-FFF2-40B4-BE49-F238E27FC236}">
                <a16:creationId xmlns:a16="http://schemas.microsoft.com/office/drawing/2014/main" id="{D3AC04D8-2C5F-4720-9648-708D7415C45D}"/>
              </a:ext>
            </a:extLst>
          </p:cNvPr>
          <p:cNvSpPr/>
          <p:nvPr userDrawn="1"/>
        </p:nvSpPr>
        <p:spPr>
          <a:xfrm>
            <a:off x="7755792" y="1697571"/>
            <a:ext cx="4445000" cy="2379632"/>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b="1" dirty="0">
              <a:solidFill>
                <a:schemeClr val="bg1">
                  <a:lumMod val="95000"/>
                </a:schemeClr>
              </a:solidFill>
              <a:cs typeface="Calibri Light" panose="020F0302020204030204" pitchFamily="34" charset="0"/>
            </a:endParaRPr>
          </a:p>
        </p:txBody>
      </p:sp>
      <p:sp>
        <p:nvSpPr>
          <p:cNvPr id="40" name="Rectángulo 39">
            <a:extLst>
              <a:ext uri="{FF2B5EF4-FFF2-40B4-BE49-F238E27FC236}">
                <a16:creationId xmlns:a16="http://schemas.microsoft.com/office/drawing/2014/main" id="{8BAC0CAF-2DD1-4203-8F6D-35E79526B346}"/>
              </a:ext>
            </a:extLst>
          </p:cNvPr>
          <p:cNvSpPr/>
          <p:nvPr userDrawn="1"/>
        </p:nvSpPr>
        <p:spPr>
          <a:xfrm>
            <a:off x="7747001" y="4180476"/>
            <a:ext cx="4445000" cy="1176148"/>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00" dirty="0">
              <a:solidFill>
                <a:schemeClr val="accent5">
                  <a:lumMod val="50000"/>
                </a:schemeClr>
              </a:solidFill>
              <a:cs typeface="Calibri Light" panose="020F0302020204030204" pitchFamily="34" charset="0"/>
            </a:endParaRPr>
          </a:p>
        </p:txBody>
      </p:sp>
    </p:spTree>
    <p:extLst>
      <p:ext uri="{BB962C8B-B14F-4D97-AF65-F5344CB8AC3E}">
        <p14:creationId xmlns:p14="http://schemas.microsoft.com/office/powerpoint/2010/main" val="2187735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6CB610-AB94-4222-BE45-943B7A652CE0}"/>
              </a:ext>
            </a:extLst>
          </p:cNvPr>
          <p:cNvSpPr>
            <a:spLocks noGrp="1"/>
          </p:cNvSpPr>
          <p:nvPr>
            <p:ph type="title"/>
          </p:nvPr>
        </p:nvSpPr>
        <p:spPr>
          <a:xfrm>
            <a:off x="3105508" y="166717"/>
            <a:ext cx="6642341" cy="342241"/>
          </a:xfrm>
          <a:prstGeom prst="rect">
            <a:avLst/>
          </a:prstGeom>
        </p:spPr>
        <p:txBody>
          <a:bodyPr/>
          <a:lstStyle>
            <a:lvl1pPr>
              <a:defRPr sz="1800">
                <a:latin typeface="+mn-lt"/>
              </a:defRPr>
            </a:lvl1pPr>
          </a:lstStyle>
          <a:p>
            <a:r>
              <a:rPr lang="es-ES"/>
              <a:t>Haga clic para modificar el estilo de título del patrón</a:t>
            </a:r>
          </a:p>
        </p:txBody>
      </p:sp>
    </p:spTree>
    <p:extLst>
      <p:ext uri="{BB962C8B-B14F-4D97-AF65-F5344CB8AC3E}">
        <p14:creationId xmlns:p14="http://schemas.microsoft.com/office/powerpoint/2010/main" val="246192581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3E5C0879-1731-49F4-8A99-3CD9507043C1}"/>
              </a:ext>
            </a:extLst>
          </p:cNvPr>
          <p:cNvSpPr/>
          <p:nvPr userDrawn="1"/>
        </p:nvSpPr>
        <p:spPr>
          <a:xfrm>
            <a:off x="0" y="101078"/>
            <a:ext cx="12192000" cy="438786"/>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8" name="Rectángulo 7">
            <a:extLst>
              <a:ext uri="{FF2B5EF4-FFF2-40B4-BE49-F238E27FC236}">
                <a16:creationId xmlns:a16="http://schemas.microsoft.com/office/drawing/2014/main" id="{BCE8175D-3D17-4DB9-90DC-2C1F7E029D22}"/>
              </a:ext>
            </a:extLst>
          </p:cNvPr>
          <p:cNvSpPr/>
          <p:nvPr userDrawn="1"/>
        </p:nvSpPr>
        <p:spPr>
          <a:xfrm>
            <a:off x="0" y="605659"/>
            <a:ext cx="12192000" cy="438786"/>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9" name="Imagen 8">
            <a:extLst>
              <a:ext uri="{FF2B5EF4-FFF2-40B4-BE49-F238E27FC236}">
                <a16:creationId xmlns:a16="http://schemas.microsoft.com/office/drawing/2014/main" id="{DCD3E535-C954-4BB5-B09F-CD659E043358}"/>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98548" y="250822"/>
            <a:ext cx="2685878" cy="643235"/>
          </a:xfrm>
          <a:prstGeom prst="rect">
            <a:avLst/>
          </a:prstGeom>
        </p:spPr>
      </p:pic>
      <p:sp>
        <p:nvSpPr>
          <p:cNvPr id="10" name="Pentágono 10">
            <a:extLst>
              <a:ext uri="{FF2B5EF4-FFF2-40B4-BE49-F238E27FC236}">
                <a16:creationId xmlns:a16="http://schemas.microsoft.com/office/drawing/2014/main" id="{4BD2861F-D0A5-4746-BD4C-524F5BAB6C8A}"/>
              </a:ext>
            </a:extLst>
          </p:cNvPr>
          <p:cNvSpPr/>
          <p:nvPr userDrawn="1"/>
        </p:nvSpPr>
        <p:spPr>
          <a:xfrm flipH="1">
            <a:off x="10032023" y="228537"/>
            <a:ext cx="2151185" cy="682184"/>
          </a:xfrm>
          <a:prstGeom prst="homePlat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CuadroTexto 10">
            <a:extLst>
              <a:ext uri="{FF2B5EF4-FFF2-40B4-BE49-F238E27FC236}">
                <a16:creationId xmlns:a16="http://schemas.microsoft.com/office/drawing/2014/main" id="{3EE0FF23-29B5-405E-A3FF-3F6F3CD9FAF4}"/>
              </a:ext>
            </a:extLst>
          </p:cNvPr>
          <p:cNvSpPr txBox="1"/>
          <p:nvPr userDrawn="1"/>
        </p:nvSpPr>
        <p:spPr>
          <a:xfrm>
            <a:off x="10430188" y="320595"/>
            <a:ext cx="1685612" cy="507831"/>
          </a:xfrm>
          <a:prstGeom prst="rect">
            <a:avLst/>
          </a:prstGeom>
          <a:noFill/>
        </p:spPr>
        <p:txBody>
          <a:bodyPr wrap="square" rtlCol="0">
            <a:spAutoFit/>
          </a:bodyPr>
          <a:lstStyle/>
          <a:p>
            <a:pPr algn="r"/>
            <a:r>
              <a:rPr lang="es-ES" sz="900" kern="1200" dirty="0">
                <a:solidFill>
                  <a:srgbClr val="F9CA45"/>
                </a:solidFill>
                <a:latin typeface="+mn-lt"/>
                <a:ea typeface="+mn-ea"/>
                <a:cs typeface="+mn-cs"/>
              </a:rPr>
              <a:t>DIRECCIÓN GENERAL DE </a:t>
            </a:r>
          </a:p>
          <a:p>
            <a:pPr algn="r"/>
            <a:r>
              <a:rPr lang="es-ES" sz="900" kern="1200" dirty="0">
                <a:solidFill>
                  <a:srgbClr val="F9CA45"/>
                </a:solidFill>
                <a:latin typeface="+mn-lt"/>
                <a:ea typeface="+mn-ea"/>
                <a:cs typeface="+mn-cs"/>
              </a:rPr>
              <a:t>PLANIFICACIÓN Y EVALUACIÓN DE LA RED FERROVIARIA</a:t>
            </a:r>
          </a:p>
        </p:txBody>
      </p:sp>
      <p:sp>
        <p:nvSpPr>
          <p:cNvPr id="13" name="Rectángulo 12">
            <a:extLst>
              <a:ext uri="{FF2B5EF4-FFF2-40B4-BE49-F238E27FC236}">
                <a16:creationId xmlns:a16="http://schemas.microsoft.com/office/drawing/2014/main" id="{F52C429A-87A8-44E0-9198-293680FA4264}"/>
              </a:ext>
            </a:extLst>
          </p:cNvPr>
          <p:cNvSpPr/>
          <p:nvPr userDrawn="1"/>
        </p:nvSpPr>
        <p:spPr>
          <a:xfrm>
            <a:off x="0" y="6393878"/>
            <a:ext cx="12192000" cy="280168"/>
          </a:xfrm>
          <a:prstGeom prst="rect">
            <a:avLst/>
          </a:prstGeom>
          <a:solidFill>
            <a:schemeClr val="accent5">
              <a:lumMod val="50000"/>
            </a:schemeClr>
          </a:solidFill>
          <a:ln w="12700" cap="rnd">
            <a:solidFill>
              <a:schemeClr val="accent5">
                <a:lumMod val="50000"/>
              </a:schemeClr>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ES" sz="700" dirty="0"/>
          </a:p>
        </p:txBody>
      </p:sp>
      <p:sp>
        <p:nvSpPr>
          <p:cNvPr id="14" name="Rectángulo 13">
            <a:extLst>
              <a:ext uri="{FF2B5EF4-FFF2-40B4-BE49-F238E27FC236}">
                <a16:creationId xmlns:a16="http://schemas.microsoft.com/office/drawing/2014/main" id="{F0FB0D7A-E462-432A-B56A-1274FE266C20}"/>
              </a:ext>
            </a:extLst>
          </p:cNvPr>
          <p:cNvSpPr/>
          <p:nvPr userDrawn="1"/>
        </p:nvSpPr>
        <p:spPr>
          <a:xfrm>
            <a:off x="-8792" y="6682764"/>
            <a:ext cx="12192000" cy="45719"/>
          </a:xfrm>
          <a:prstGeom prst="rect">
            <a:avLst/>
          </a:prstGeom>
          <a:solidFill>
            <a:srgbClr val="F9CA45"/>
          </a:solidFill>
          <a:ln w="12700" cap="rnd">
            <a:solidFill>
              <a:srgbClr val="F9CA45"/>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ES" sz="700" dirty="0"/>
          </a:p>
        </p:txBody>
      </p:sp>
      <p:sp>
        <p:nvSpPr>
          <p:cNvPr id="15" name="Rectángulo 14">
            <a:extLst>
              <a:ext uri="{FF2B5EF4-FFF2-40B4-BE49-F238E27FC236}">
                <a16:creationId xmlns:a16="http://schemas.microsoft.com/office/drawing/2014/main" id="{DE5DD55D-C719-4BF0-A26C-D88362D1871B}"/>
              </a:ext>
            </a:extLst>
          </p:cNvPr>
          <p:cNvSpPr/>
          <p:nvPr userDrawn="1"/>
        </p:nvSpPr>
        <p:spPr>
          <a:xfrm>
            <a:off x="0" y="6338776"/>
            <a:ext cx="12192000" cy="45719"/>
          </a:xfrm>
          <a:prstGeom prst="rect">
            <a:avLst/>
          </a:prstGeom>
          <a:solidFill>
            <a:srgbClr val="F9CA45"/>
          </a:solidFill>
          <a:ln w="12700" cap="rnd">
            <a:solidFill>
              <a:srgbClr val="F9CA45"/>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ES" sz="700" dirty="0"/>
          </a:p>
        </p:txBody>
      </p:sp>
      <p:sp>
        <p:nvSpPr>
          <p:cNvPr id="16" name="Pentágono 53">
            <a:extLst>
              <a:ext uri="{FF2B5EF4-FFF2-40B4-BE49-F238E27FC236}">
                <a16:creationId xmlns:a16="http://schemas.microsoft.com/office/drawing/2014/main" id="{040AB346-09B6-4C58-AC42-C84B9E8A4D21}"/>
              </a:ext>
            </a:extLst>
          </p:cNvPr>
          <p:cNvSpPr/>
          <p:nvPr userDrawn="1"/>
        </p:nvSpPr>
        <p:spPr>
          <a:xfrm>
            <a:off x="-8792" y="6289577"/>
            <a:ext cx="955275" cy="488103"/>
          </a:xfrm>
          <a:prstGeom prst="homePlat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Marcador de número de diapositiva 4">
            <a:extLst>
              <a:ext uri="{FF2B5EF4-FFF2-40B4-BE49-F238E27FC236}">
                <a16:creationId xmlns:a16="http://schemas.microsoft.com/office/drawing/2014/main" id="{884A71A4-53F1-4E66-8F10-3696916ED2C2}"/>
              </a:ext>
            </a:extLst>
          </p:cNvPr>
          <p:cNvSpPr txBox="1">
            <a:spLocks/>
          </p:cNvSpPr>
          <p:nvPr userDrawn="1"/>
        </p:nvSpPr>
        <p:spPr>
          <a:xfrm>
            <a:off x="1836" y="6351067"/>
            <a:ext cx="542839" cy="365125"/>
          </a:xfrm>
          <a:prstGeom prst="rect">
            <a:avLst/>
          </a:prstGeom>
        </p:spPr>
        <p:txBody>
          <a:bodyPr vert="horz" lIns="91440" tIns="45720" rIns="91440" bIns="45720" rtlCol="0" anchor="ctr"/>
          <a:lstStyle>
            <a:defPPr>
              <a:defRPr lang="es-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4DAF1E-01BD-4886-9374-8251E7E1B535}" type="slidenum">
              <a:rPr lang="es-ES" smtClean="0">
                <a:solidFill>
                  <a:schemeClr val="bg1">
                    <a:lumMod val="85000"/>
                  </a:schemeClr>
                </a:solidFill>
              </a:rPr>
              <a:pPr/>
              <a:t>‹Nº›</a:t>
            </a:fld>
            <a:endParaRPr lang="es-ES" dirty="0">
              <a:solidFill>
                <a:schemeClr val="bg1">
                  <a:lumMod val="85000"/>
                </a:schemeClr>
              </a:solidFill>
            </a:endParaRPr>
          </a:p>
        </p:txBody>
      </p:sp>
      <p:sp>
        <p:nvSpPr>
          <p:cNvPr id="18" name="CuadroTexto 17">
            <a:extLst>
              <a:ext uri="{FF2B5EF4-FFF2-40B4-BE49-F238E27FC236}">
                <a16:creationId xmlns:a16="http://schemas.microsoft.com/office/drawing/2014/main" id="{632DCA65-81D8-452E-9520-AEF0C3DCEDD4}"/>
              </a:ext>
            </a:extLst>
          </p:cNvPr>
          <p:cNvSpPr txBox="1"/>
          <p:nvPr userDrawn="1"/>
        </p:nvSpPr>
        <p:spPr>
          <a:xfrm>
            <a:off x="1222131" y="6393952"/>
            <a:ext cx="10893669" cy="276999"/>
          </a:xfrm>
          <a:prstGeom prst="rect">
            <a:avLst/>
          </a:prstGeom>
          <a:noFill/>
        </p:spPr>
        <p:txBody>
          <a:bodyPr wrap="square" rtlCol="0">
            <a:spAutoFit/>
          </a:bodyPr>
          <a:lstStyle/>
          <a:p>
            <a:pPr algn="r"/>
            <a:r>
              <a:rPr lang="es-ES" sz="1200" dirty="0">
                <a:solidFill>
                  <a:schemeClr val="bg1">
                    <a:lumMod val="85000"/>
                  </a:schemeClr>
                </a:solidFill>
              </a:rPr>
              <a:t>ESTUDIO INFORMATIVO DEL CORREDOR CANTÁBRICO-MEDITERRÁNEO. TRAMO: BILBAO-SANTANDER</a:t>
            </a:r>
          </a:p>
        </p:txBody>
      </p:sp>
    </p:spTree>
    <p:extLst>
      <p:ext uri="{BB962C8B-B14F-4D97-AF65-F5344CB8AC3E}">
        <p14:creationId xmlns:p14="http://schemas.microsoft.com/office/powerpoint/2010/main" val="4103088340"/>
      </p:ext>
    </p:extLst>
  </p:cSld>
  <p:clrMap bg1="lt1" tx1="dk1" bg2="lt2" tx2="dk2" accent1="accent1" accent2="accent2" accent3="accent3" accent4="accent4" accent5="accent5" accent6="accent6" hlink="hlink" folHlink="folHlink"/>
  <p:sldLayoutIdLst>
    <p:sldLayoutId id="2147483775" r:id="rId1"/>
    <p:sldLayoutId id="214748377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sv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9.sv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7746521" y="4238625"/>
            <a:ext cx="4445479" cy="1090613"/>
          </a:xfrm>
          <a:prstGeom prst="rect">
            <a:avLst/>
          </a:prstGeom>
          <a:ln>
            <a:noFill/>
          </a:ln>
        </p:spPr>
        <p:txBody>
          <a:bodyPr anchor="ctr">
            <a:noAutofit/>
          </a:bodyPr>
          <a:lstStyle/>
          <a:p>
            <a:pPr algn="ctr">
              <a:lnSpc>
                <a:spcPct val="150000"/>
              </a:lnSpc>
              <a:spcBef>
                <a:spcPts val="0"/>
              </a:spcBef>
            </a:pPr>
            <a:r>
              <a:rPr lang="es-ES" sz="2200" dirty="0">
                <a:solidFill>
                  <a:schemeClr val="accent5">
                    <a:lumMod val="50000"/>
                  </a:schemeClr>
                </a:solidFill>
                <a:latin typeface="+mn-lt"/>
                <a:ea typeface="+mn-ea"/>
                <a:cs typeface="Calibri Light" panose="020F0302020204030204" pitchFamily="34" charset="0"/>
              </a:rPr>
              <a:t>Presentación resultados Fase I</a:t>
            </a:r>
            <a:br>
              <a:rPr lang="es-ES" sz="2200" dirty="0">
                <a:solidFill>
                  <a:schemeClr val="accent5">
                    <a:lumMod val="50000"/>
                  </a:schemeClr>
                </a:solidFill>
                <a:latin typeface="+mn-lt"/>
                <a:ea typeface="+mn-ea"/>
                <a:cs typeface="Calibri Light" panose="020F0302020204030204" pitchFamily="34" charset="0"/>
              </a:rPr>
            </a:br>
            <a:r>
              <a:rPr lang="es-ES" sz="2200" dirty="0">
                <a:solidFill>
                  <a:schemeClr val="accent5">
                    <a:lumMod val="50000"/>
                  </a:schemeClr>
                </a:solidFill>
                <a:latin typeface="+mn-lt"/>
                <a:ea typeface="+mn-ea"/>
                <a:cs typeface="Calibri Light" panose="020F0302020204030204" pitchFamily="34" charset="0"/>
              </a:rPr>
              <a:t>Santander, 31 de marzo de 2022</a:t>
            </a:r>
          </a:p>
        </p:txBody>
      </p:sp>
      <p:sp>
        <p:nvSpPr>
          <p:cNvPr id="10" name="CuadroTexto 9">
            <a:extLst>
              <a:ext uri="{FF2B5EF4-FFF2-40B4-BE49-F238E27FC236}">
                <a16:creationId xmlns:a16="http://schemas.microsoft.com/office/drawing/2014/main" id="{11DDF546-268D-4857-A527-3EBCF5E6CEFC}"/>
              </a:ext>
            </a:extLst>
          </p:cNvPr>
          <p:cNvSpPr txBox="1"/>
          <p:nvPr/>
        </p:nvSpPr>
        <p:spPr>
          <a:xfrm>
            <a:off x="7746521" y="2179782"/>
            <a:ext cx="4445479" cy="1569660"/>
          </a:xfrm>
          <a:prstGeom prst="rect">
            <a:avLst/>
          </a:prstGeom>
          <a:noFill/>
        </p:spPr>
        <p:txBody>
          <a:bodyPr wrap="square" rtlCol="0">
            <a:spAutoFit/>
          </a:bodyPr>
          <a:lstStyle/>
          <a:p>
            <a:pPr algn="ctr"/>
            <a:r>
              <a:rPr lang="es-ES" sz="2400" b="1" dirty="0">
                <a:solidFill>
                  <a:schemeClr val="bg1">
                    <a:lumMod val="95000"/>
                  </a:schemeClr>
                </a:solidFill>
                <a:cs typeface="Calibri Light" panose="020F0302020204030204" pitchFamily="34" charset="0"/>
              </a:rPr>
              <a:t>ESTUDIO INFORMATIVO DEL CORREDOR CANTÁBRICO-MEDITERRÁNEO. TRAMO: BILBAO-SANTANDER</a:t>
            </a:r>
          </a:p>
        </p:txBody>
      </p:sp>
    </p:spTree>
    <p:extLst>
      <p:ext uri="{BB962C8B-B14F-4D97-AF65-F5344CB8AC3E}">
        <p14:creationId xmlns:p14="http://schemas.microsoft.com/office/powerpoint/2010/main" val="18463439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2"/>
          <p:cNvGraphicFramePr>
            <a:graphicFrameLocks noGrp="1"/>
          </p:cNvGraphicFramePr>
          <p:nvPr>
            <p:extLst>
              <p:ext uri="{D42A27DB-BD31-4B8C-83A1-F6EECF244321}">
                <p14:modId xmlns:p14="http://schemas.microsoft.com/office/powerpoint/2010/main" val="465362072"/>
              </p:ext>
            </p:extLst>
          </p:nvPr>
        </p:nvGraphicFramePr>
        <p:xfrm>
          <a:off x="761668" y="1323787"/>
          <a:ext cx="10384752" cy="4695435"/>
        </p:xfrm>
        <a:graphic>
          <a:graphicData uri="http://schemas.openxmlformats.org/drawingml/2006/table">
            <a:tbl>
              <a:tblPr firstRow="1" bandRow="1">
                <a:tableStyleId>{5C22544A-7EE6-4342-B048-85BDC9FD1C3A}</a:tableStyleId>
              </a:tblPr>
              <a:tblGrid>
                <a:gridCol w="1504816">
                  <a:extLst>
                    <a:ext uri="{9D8B030D-6E8A-4147-A177-3AD203B41FA5}">
                      <a16:colId xmlns:a16="http://schemas.microsoft.com/office/drawing/2014/main" val="928529592"/>
                    </a:ext>
                  </a:extLst>
                </a:gridCol>
                <a:gridCol w="1504816">
                  <a:extLst>
                    <a:ext uri="{9D8B030D-6E8A-4147-A177-3AD203B41FA5}">
                      <a16:colId xmlns:a16="http://schemas.microsoft.com/office/drawing/2014/main" val="1942953274"/>
                    </a:ext>
                  </a:extLst>
                </a:gridCol>
                <a:gridCol w="3117872">
                  <a:extLst>
                    <a:ext uri="{9D8B030D-6E8A-4147-A177-3AD203B41FA5}">
                      <a16:colId xmlns:a16="http://schemas.microsoft.com/office/drawing/2014/main" val="2441595569"/>
                    </a:ext>
                  </a:extLst>
                </a:gridCol>
                <a:gridCol w="2382149">
                  <a:extLst>
                    <a:ext uri="{9D8B030D-6E8A-4147-A177-3AD203B41FA5}">
                      <a16:colId xmlns:a16="http://schemas.microsoft.com/office/drawing/2014/main" val="1602196005"/>
                    </a:ext>
                  </a:extLst>
                </a:gridCol>
                <a:gridCol w="1875099">
                  <a:extLst>
                    <a:ext uri="{9D8B030D-6E8A-4147-A177-3AD203B41FA5}">
                      <a16:colId xmlns:a16="http://schemas.microsoft.com/office/drawing/2014/main" val="119416443"/>
                    </a:ext>
                  </a:extLst>
                </a:gridCol>
              </a:tblGrid>
              <a:tr h="716511">
                <a:tc gridSpan="2">
                  <a:txBody>
                    <a:bodyPr/>
                    <a:lstStyle/>
                    <a:p>
                      <a:pPr algn="ctr"/>
                      <a:r>
                        <a:rPr lang="es-ES" sz="2200" b="1" dirty="0">
                          <a:solidFill>
                            <a:schemeClr val="bg1"/>
                          </a:solidFill>
                        </a:rPr>
                        <a:t>Alternativas</a:t>
                      </a:r>
                    </a:p>
                  </a:txBody>
                  <a:tcPr anchor="ctr">
                    <a:solidFill>
                      <a:schemeClr val="accent1"/>
                    </a:solidFill>
                  </a:tcPr>
                </a:tc>
                <a:tc hMerge="1">
                  <a:txBody>
                    <a:bodyPr/>
                    <a:lstStyle/>
                    <a:p>
                      <a:endParaRPr lang="es-ES"/>
                    </a:p>
                  </a:txBody>
                  <a:tcPr/>
                </a:tc>
                <a:tc>
                  <a:txBody>
                    <a:bodyPr/>
                    <a:lstStyle/>
                    <a:p>
                      <a:pPr algn="ctr"/>
                      <a:r>
                        <a:rPr lang="es-ES" sz="2200" b="1" kern="1200" dirty="0">
                          <a:solidFill>
                            <a:schemeClr val="bg1"/>
                          </a:solidFill>
                          <a:latin typeface="+mn-lt"/>
                          <a:ea typeface="+mn-ea"/>
                          <a:cs typeface="+mn-cs"/>
                        </a:rPr>
                        <a:t>Tiempo de viaje (con paradas)</a:t>
                      </a:r>
                    </a:p>
                  </a:txBody>
                  <a:tcPr anchor="ctr">
                    <a:solidFill>
                      <a:schemeClr val="accent1"/>
                    </a:solidFill>
                  </a:tcPr>
                </a:tc>
                <a:tc>
                  <a:txBody>
                    <a:bodyPr/>
                    <a:lstStyle/>
                    <a:p>
                      <a:pPr algn="ctr"/>
                      <a:r>
                        <a:rPr lang="es-ES" sz="2200" b="1" dirty="0">
                          <a:solidFill>
                            <a:schemeClr val="bg1"/>
                          </a:solidFill>
                        </a:rPr>
                        <a:t>Presupuesto base de licitación (sin IVA)</a:t>
                      </a:r>
                    </a:p>
                  </a:txBody>
                  <a:tcPr anchor="ctr">
                    <a:solidFill>
                      <a:schemeClr val="accent1"/>
                    </a:solidFill>
                  </a:tcPr>
                </a:tc>
                <a:tc>
                  <a:txBody>
                    <a:bodyPr/>
                    <a:lstStyle/>
                    <a:p>
                      <a:pPr algn="ctr"/>
                      <a:r>
                        <a:rPr lang="es-ES" sz="2200" b="1" dirty="0">
                          <a:solidFill>
                            <a:schemeClr val="bg1"/>
                          </a:solidFill>
                        </a:rPr>
                        <a:t>Ratio túnel + </a:t>
                      </a:r>
                      <a:r>
                        <a:rPr lang="es-ES" sz="2200" b="1" kern="1200" dirty="0">
                          <a:solidFill>
                            <a:schemeClr val="bg1"/>
                          </a:solidFill>
                          <a:latin typeface="+mn-lt"/>
                          <a:ea typeface="+mn-ea"/>
                          <a:cs typeface="+mn-cs"/>
                        </a:rPr>
                        <a:t>estructuras</a:t>
                      </a:r>
                    </a:p>
                  </a:txBody>
                  <a:tcPr anchor="ctr">
                    <a:solidFill>
                      <a:schemeClr val="accent1"/>
                    </a:solidFill>
                  </a:tcPr>
                </a:tc>
                <a:extLst>
                  <a:ext uri="{0D108BD9-81ED-4DB2-BD59-A6C34878D82A}">
                    <a16:rowId xmlns:a16="http://schemas.microsoft.com/office/drawing/2014/main" val="93158825"/>
                  </a:ext>
                </a:extLst>
              </a:tr>
              <a:tr h="657249">
                <a:tc rowSpan="2">
                  <a:txBody>
                    <a:bodyPr/>
                    <a:lstStyle/>
                    <a:p>
                      <a:pPr algn="ctr"/>
                      <a:r>
                        <a:rPr lang="es-ES" sz="2200" b="1" kern="1200" dirty="0">
                          <a:solidFill>
                            <a:schemeClr val="bg1"/>
                          </a:solidFill>
                          <a:latin typeface="+mn-lt"/>
                          <a:ea typeface="+mn-ea"/>
                          <a:cs typeface="+mn-cs"/>
                        </a:rPr>
                        <a:t>Grupo A</a:t>
                      </a:r>
                    </a:p>
                  </a:txBody>
                  <a:tcPr anchor="ctr">
                    <a:solidFill>
                      <a:schemeClr val="accent1"/>
                    </a:solidFill>
                  </a:tcPr>
                </a:tc>
                <a:tc>
                  <a:txBody>
                    <a:bodyPr/>
                    <a:lstStyle/>
                    <a:p>
                      <a:pPr algn="ctr"/>
                      <a:r>
                        <a:rPr lang="es-ES" sz="2200" b="1" kern="1200" dirty="0">
                          <a:solidFill>
                            <a:schemeClr val="bg1"/>
                          </a:solidFill>
                          <a:latin typeface="+mn-lt"/>
                          <a:ea typeface="+mn-ea"/>
                          <a:cs typeface="+mn-cs"/>
                        </a:rPr>
                        <a:t>A1</a:t>
                      </a:r>
                    </a:p>
                  </a:txBody>
                  <a:tcPr anchor="ctr">
                    <a:solidFill>
                      <a:schemeClr val="accent1"/>
                    </a:solidFill>
                  </a:tcPr>
                </a:tc>
                <a:tc>
                  <a:txBody>
                    <a:bodyPr/>
                    <a:lstStyle/>
                    <a:p>
                      <a:pPr algn="ctr"/>
                      <a:r>
                        <a:rPr lang="es-ES" sz="2200" dirty="0"/>
                        <a:t>1h 3 min</a:t>
                      </a:r>
                    </a:p>
                  </a:txBody>
                  <a:tcPr anchor="ctr"/>
                </a:tc>
                <a:tc>
                  <a:txBody>
                    <a:bodyPr/>
                    <a:lstStyle/>
                    <a:p>
                      <a:pPr algn="ctr"/>
                      <a:r>
                        <a:rPr lang="es-ES" sz="2200" dirty="0">
                          <a:solidFill>
                            <a:schemeClr val="tx1"/>
                          </a:solidFill>
                        </a:rPr>
                        <a:t>2.025</a:t>
                      </a:r>
                      <a:r>
                        <a:rPr lang="es-ES" sz="2200" baseline="0" dirty="0">
                          <a:solidFill>
                            <a:schemeClr val="tx1"/>
                          </a:solidFill>
                        </a:rPr>
                        <a:t> M€</a:t>
                      </a:r>
                    </a:p>
                  </a:txBody>
                  <a:tcPr anchor="ctr"/>
                </a:tc>
                <a:tc>
                  <a:txBody>
                    <a:bodyPr/>
                    <a:lstStyle/>
                    <a:p>
                      <a:pPr algn="ctr"/>
                      <a:r>
                        <a:rPr lang="es-ES" sz="2200" dirty="0">
                          <a:solidFill>
                            <a:schemeClr val="tx1"/>
                          </a:solidFill>
                        </a:rPr>
                        <a:t>64% </a:t>
                      </a:r>
                    </a:p>
                  </a:txBody>
                  <a:tcPr anchor="ctr"/>
                </a:tc>
                <a:extLst>
                  <a:ext uri="{0D108BD9-81ED-4DB2-BD59-A6C34878D82A}">
                    <a16:rowId xmlns:a16="http://schemas.microsoft.com/office/drawing/2014/main" val="352071973"/>
                  </a:ext>
                </a:extLst>
              </a:tr>
              <a:tr h="544946">
                <a:tc vMerge="1">
                  <a:txBody>
                    <a:bodyPr/>
                    <a:lstStyle/>
                    <a:p>
                      <a:pPr algn="ctr"/>
                      <a:endParaRPr lang="es-ES" sz="2000" b="1" kern="1200" dirty="0">
                        <a:solidFill>
                          <a:schemeClr val="bg1"/>
                        </a:solidFill>
                        <a:latin typeface="+mn-lt"/>
                        <a:ea typeface="+mn-ea"/>
                        <a:cs typeface="+mn-cs"/>
                      </a:endParaRPr>
                    </a:p>
                  </a:txBody>
                  <a:tcPr anchor="ctr">
                    <a:solidFill>
                      <a:schemeClr val="accent1"/>
                    </a:solidFill>
                  </a:tcPr>
                </a:tc>
                <a:tc>
                  <a:txBody>
                    <a:bodyPr/>
                    <a:lstStyle/>
                    <a:p>
                      <a:pPr algn="ctr"/>
                      <a:r>
                        <a:rPr lang="es-ES" sz="2200" b="1" kern="1200" dirty="0">
                          <a:solidFill>
                            <a:schemeClr val="bg1"/>
                          </a:solidFill>
                          <a:latin typeface="+mn-lt"/>
                          <a:ea typeface="+mn-ea"/>
                          <a:cs typeface="+mn-cs"/>
                        </a:rPr>
                        <a:t>A2</a:t>
                      </a:r>
                    </a:p>
                  </a:txBody>
                  <a:tcPr anchor="ctr">
                    <a:solidFill>
                      <a:schemeClr val="accent1"/>
                    </a:solidFill>
                  </a:tcPr>
                </a:tc>
                <a:tc>
                  <a:txBody>
                    <a:bodyPr/>
                    <a:lstStyle/>
                    <a:p>
                      <a:pPr algn="ctr"/>
                      <a:r>
                        <a:rPr lang="es-ES" sz="2200" dirty="0"/>
                        <a:t>1h 6 min</a:t>
                      </a:r>
                    </a:p>
                  </a:txBody>
                  <a:tcPr anchor="ctr"/>
                </a:tc>
                <a:tc>
                  <a:txBody>
                    <a:bodyPr/>
                    <a:lstStyle/>
                    <a:p>
                      <a:pPr algn="ctr"/>
                      <a:r>
                        <a:rPr lang="es-ES" sz="2200" dirty="0">
                          <a:solidFill>
                            <a:schemeClr val="tx1"/>
                          </a:solidFill>
                        </a:rPr>
                        <a:t>2.303 M€</a:t>
                      </a:r>
                    </a:p>
                  </a:txBody>
                  <a:tcPr anchor="ctr"/>
                </a:tc>
                <a:tc>
                  <a:txBody>
                    <a:bodyPr/>
                    <a:lstStyle/>
                    <a:p>
                      <a:pPr algn="ctr"/>
                      <a:r>
                        <a:rPr lang="es-ES" sz="2200" dirty="0">
                          <a:solidFill>
                            <a:schemeClr val="tx1"/>
                          </a:solidFill>
                        </a:rPr>
                        <a:t>71%</a:t>
                      </a:r>
                    </a:p>
                  </a:txBody>
                  <a:tcPr anchor="ctr"/>
                </a:tc>
                <a:extLst>
                  <a:ext uri="{0D108BD9-81ED-4DB2-BD59-A6C34878D82A}">
                    <a16:rowId xmlns:a16="http://schemas.microsoft.com/office/drawing/2014/main" val="1795894516"/>
                  </a:ext>
                </a:extLst>
              </a:tr>
              <a:tr h="657249">
                <a:tc rowSpan="2">
                  <a:txBody>
                    <a:bodyPr/>
                    <a:lstStyle/>
                    <a:p>
                      <a:pPr algn="ctr"/>
                      <a:r>
                        <a:rPr lang="es-ES" sz="2200" b="1" kern="1200" dirty="0">
                          <a:solidFill>
                            <a:schemeClr val="bg1"/>
                          </a:solidFill>
                          <a:latin typeface="+mn-lt"/>
                          <a:ea typeface="+mn-ea"/>
                          <a:cs typeface="+mn-cs"/>
                        </a:rPr>
                        <a:t>Grupo B</a:t>
                      </a:r>
                    </a:p>
                  </a:txBody>
                  <a:tcPr anchor="ctr">
                    <a:solidFill>
                      <a:schemeClr val="accent1"/>
                    </a:solidFill>
                  </a:tcPr>
                </a:tc>
                <a:tc>
                  <a:txBody>
                    <a:bodyPr/>
                    <a:lstStyle/>
                    <a:p>
                      <a:pPr algn="ctr"/>
                      <a:r>
                        <a:rPr lang="es-ES" sz="2200" b="1" kern="1200" dirty="0">
                          <a:solidFill>
                            <a:schemeClr val="bg1"/>
                          </a:solidFill>
                          <a:latin typeface="+mn-lt"/>
                          <a:ea typeface="+mn-ea"/>
                          <a:cs typeface="+mn-cs"/>
                        </a:rPr>
                        <a:t>B1</a:t>
                      </a:r>
                    </a:p>
                  </a:txBody>
                  <a:tcPr anchor="ctr">
                    <a:solidFill>
                      <a:schemeClr val="accent1"/>
                    </a:solidFill>
                  </a:tcPr>
                </a:tc>
                <a:tc>
                  <a:txBody>
                    <a:bodyPr/>
                    <a:lstStyle/>
                    <a:p>
                      <a:pPr algn="ctr"/>
                      <a:r>
                        <a:rPr lang="es-ES" sz="2200" dirty="0"/>
                        <a:t>1h 6 min</a:t>
                      </a:r>
                    </a:p>
                  </a:txBody>
                  <a:tcPr anchor="ctr"/>
                </a:tc>
                <a:tc>
                  <a:txBody>
                    <a:bodyPr/>
                    <a:lstStyle/>
                    <a:p>
                      <a:pPr algn="ctr"/>
                      <a:r>
                        <a:rPr lang="es-ES" sz="2200" dirty="0">
                          <a:solidFill>
                            <a:schemeClr val="tx1"/>
                          </a:solidFill>
                        </a:rPr>
                        <a:t>2.441 M€</a:t>
                      </a:r>
                    </a:p>
                  </a:txBody>
                  <a:tcPr anchor="ctr"/>
                </a:tc>
                <a:tc>
                  <a:txBody>
                    <a:bodyPr/>
                    <a:lstStyle/>
                    <a:p>
                      <a:pPr algn="ctr"/>
                      <a:r>
                        <a:rPr lang="es-ES" sz="2200" dirty="0">
                          <a:solidFill>
                            <a:schemeClr val="tx1"/>
                          </a:solidFill>
                        </a:rPr>
                        <a:t>71%</a:t>
                      </a:r>
                    </a:p>
                  </a:txBody>
                  <a:tcPr anchor="ctr"/>
                </a:tc>
                <a:extLst>
                  <a:ext uri="{0D108BD9-81ED-4DB2-BD59-A6C34878D82A}">
                    <a16:rowId xmlns:a16="http://schemas.microsoft.com/office/drawing/2014/main" val="1948637604"/>
                  </a:ext>
                </a:extLst>
              </a:tr>
              <a:tr h="546518">
                <a:tc vMerge="1">
                  <a:txBody>
                    <a:bodyPr/>
                    <a:lstStyle/>
                    <a:p>
                      <a:pPr algn="ctr"/>
                      <a:endParaRPr lang="es-ES" sz="2000" b="1" kern="1200" dirty="0">
                        <a:solidFill>
                          <a:schemeClr val="bg1"/>
                        </a:solidFill>
                        <a:latin typeface="+mn-lt"/>
                        <a:ea typeface="+mn-ea"/>
                        <a:cs typeface="+mn-cs"/>
                      </a:endParaRPr>
                    </a:p>
                  </a:txBody>
                  <a:tcPr anchor="ctr">
                    <a:solidFill>
                      <a:schemeClr val="accent1"/>
                    </a:solidFill>
                  </a:tcPr>
                </a:tc>
                <a:tc>
                  <a:txBody>
                    <a:bodyPr/>
                    <a:lstStyle/>
                    <a:p>
                      <a:pPr algn="ctr"/>
                      <a:r>
                        <a:rPr lang="es-ES" sz="2200" b="1" kern="1200" dirty="0">
                          <a:solidFill>
                            <a:schemeClr val="bg1"/>
                          </a:solidFill>
                          <a:latin typeface="+mn-lt"/>
                          <a:ea typeface="+mn-ea"/>
                          <a:cs typeface="+mn-cs"/>
                        </a:rPr>
                        <a:t>B2</a:t>
                      </a:r>
                    </a:p>
                  </a:txBody>
                  <a:tcPr anchor="ctr">
                    <a:solidFill>
                      <a:schemeClr val="accent1"/>
                    </a:solidFill>
                  </a:tcPr>
                </a:tc>
                <a:tc>
                  <a:txBody>
                    <a:bodyPr/>
                    <a:lstStyle/>
                    <a:p>
                      <a:pPr algn="ctr"/>
                      <a:r>
                        <a:rPr lang="es-ES" sz="2200" dirty="0"/>
                        <a:t>1h 7 min</a:t>
                      </a:r>
                    </a:p>
                  </a:txBody>
                  <a:tcPr anchor="ctr"/>
                </a:tc>
                <a:tc>
                  <a:txBody>
                    <a:bodyPr/>
                    <a:lstStyle/>
                    <a:p>
                      <a:pPr algn="ctr"/>
                      <a:r>
                        <a:rPr lang="es-ES" sz="2200" dirty="0">
                          <a:solidFill>
                            <a:schemeClr val="tx1"/>
                          </a:solidFill>
                        </a:rPr>
                        <a:t>2.574 M€</a:t>
                      </a:r>
                    </a:p>
                  </a:txBody>
                  <a:tcPr anchor="ctr"/>
                </a:tc>
                <a:tc>
                  <a:txBody>
                    <a:bodyPr/>
                    <a:lstStyle/>
                    <a:p>
                      <a:pPr algn="ctr"/>
                      <a:r>
                        <a:rPr lang="es-ES" sz="2200" dirty="0">
                          <a:solidFill>
                            <a:schemeClr val="tx1"/>
                          </a:solidFill>
                        </a:rPr>
                        <a:t>71%</a:t>
                      </a:r>
                    </a:p>
                  </a:txBody>
                  <a:tcPr anchor="ctr"/>
                </a:tc>
                <a:extLst>
                  <a:ext uri="{0D108BD9-81ED-4DB2-BD59-A6C34878D82A}">
                    <a16:rowId xmlns:a16="http://schemas.microsoft.com/office/drawing/2014/main" val="2219896170"/>
                  </a:ext>
                </a:extLst>
              </a:tr>
              <a:tr h="657249">
                <a:tc rowSpan="2">
                  <a:txBody>
                    <a:bodyPr/>
                    <a:lstStyle/>
                    <a:p>
                      <a:pPr algn="ctr"/>
                      <a:r>
                        <a:rPr lang="es-ES" sz="2200" b="1" kern="1200" dirty="0">
                          <a:solidFill>
                            <a:schemeClr val="bg1"/>
                          </a:solidFill>
                          <a:latin typeface="+mn-lt"/>
                          <a:ea typeface="+mn-ea"/>
                          <a:cs typeface="+mn-cs"/>
                        </a:rPr>
                        <a:t>Grupo C</a:t>
                      </a:r>
                    </a:p>
                  </a:txBody>
                  <a:tcPr anchor="ctr">
                    <a:solidFill>
                      <a:schemeClr val="accent1"/>
                    </a:solidFill>
                  </a:tcPr>
                </a:tc>
                <a:tc>
                  <a:txBody>
                    <a:bodyPr/>
                    <a:lstStyle/>
                    <a:p>
                      <a:pPr algn="ctr"/>
                      <a:r>
                        <a:rPr lang="es-ES" sz="2200" b="1" kern="1200" dirty="0">
                          <a:solidFill>
                            <a:schemeClr val="bg1"/>
                          </a:solidFill>
                          <a:latin typeface="+mn-lt"/>
                          <a:ea typeface="+mn-ea"/>
                          <a:cs typeface="+mn-cs"/>
                        </a:rPr>
                        <a:t>C1</a:t>
                      </a:r>
                    </a:p>
                  </a:txBody>
                  <a:tcPr anchor="ctr">
                    <a:solidFill>
                      <a:schemeClr val="accent1"/>
                    </a:solidFill>
                  </a:tcPr>
                </a:tc>
                <a:tc>
                  <a:txBody>
                    <a:bodyPr/>
                    <a:lstStyle/>
                    <a:p>
                      <a:pPr algn="ctr"/>
                      <a:r>
                        <a:rPr lang="es-ES" sz="2200" dirty="0"/>
                        <a:t>58 min</a:t>
                      </a:r>
                    </a:p>
                  </a:txBody>
                  <a:tcPr anchor="ctr"/>
                </a:tc>
                <a:tc>
                  <a:txBody>
                    <a:bodyPr/>
                    <a:lstStyle/>
                    <a:p>
                      <a:pPr algn="ctr"/>
                      <a:r>
                        <a:rPr lang="es-ES" sz="2200" dirty="0">
                          <a:solidFill>
                            <a:schemeClr val="tx1"/>
                          </a:solidFill>
                        </a:rPr>
                        <a:t>2.193 M€</a:t>
                      </a:r>
                      <a:endParaRPr lang="es-ES" sz="2200" i="1" kern="1200" dirty="0">
                        <a:solidFill>
                          <a:schemeClr val="bg1">
                            <a:lumMod val="50000"/>
                          </a:schemeClr>
                        </a:solidFill>
                        <a:latin typeface="+mn-lt"/>
                        <a:ea typeface="+mn-ea"/>
                        <a:cs typeface="+mn-cs"/>
                      </a:endParaRPr>
                    </a:p>
                  </a:txBody>
                  <a:tcPr anchor="ctr"/>
                </a:tc>
                <a:tc>
                  <a:txBody>
                    <a:bodyPr/>
                    <a:lstStyle/>
                    <a:p>
                      <a:pPr algn="ctr"/>
                      <a:r>
                        <a:rPr lang="es-ES" sz="2200" dirty="0">
                          <a:solidFill>
                            <a:schemeClr val="tx1"/>
                          </a:solidFill>
                        </a:rPr>
                        <a:t>70%</a:t>
                      </a:r>
                    </a:p>
                  </a:txBody>
                  <a:tcPr anchor="ctr"/>
                </a:tc>
                <a:extLst>
                  <a:ext uri="{0D108BD9-81ED-4DB2-BD59-A6C34878D82A}">
                    <a16:rowId xmlns:a16="http://schemas.microsoft.com/office/drawing/2014/main" val="1569096592"/>
                  </a:ext>
                </a:extLst>
              </a:tr>
              <a:tr h="534944">
                <a:tc vMerge="1">
                  <a:txBody>
                    <a:bodyPr/>
                    <a:lstStyle/>
                    <a:p>
                      <a:pPr algn="ctr"/>
                      <a:endParaRPr lang="es-ES" sz="2000" b="1" kern="1200" dirty="0">
                        <a:solidFill>
                          <a:schemeClr val="bg1"/>
                        </a:solidFill>
                        <a:latin typeface="+mn-lt"/>
                        <a:ea typeface="+mn-ea"/>
                        <a:cs typeface="+mn-cs"/>
                      </a:endParaRPr>
                    </a:p>
                  </a:txBody>
                  <a:tcPr anchor="ctr">
                    <a:solidFill>
                      <a:schemeClr val="accent1"/>
                    </a:solidFill>
                  </a:tcPr>
                </a:tc>
                <a:tc>
                  <a:txBody>
                    <a:bodyPr/>
                    <a:lstStyle/>
                    <a:p>
                      <a:pPr algn="ctr"/>
                      <a:r>
                        <a:rPr lang="es-ES" sz="2200" b="1" kern="1200" dirty="0">
                          <a:solidFill>
                            <a:schemeClr val="bg1"/>
                          </a:solidFill>
                          <a:latin typeface="+mn-lt"/>
                          <a:ea typeface="+mn-ea"/>
                          <a:cs typeface="+mn-cs"/>
                        </a:rPr>
                        <a:t>C2</a:t>
                      </a:r>
                    </a:p>
                  </a:txBody>
                  <a:tcPr anchor="ctr">
                    <a:solidFill>
                      <a:schemeClr val="accent1"/>
                    </a:solidFill>
                  </a:tcPr>
                </a:tc>
                <a:tc>
                  <a:txBody>
                    <a:bodyPr/>
                    <a:lstStyle/>
                    <a:p>
                      <a:pPr algn="ctr"/>
                      <a:r>
                        <a:rPr lang="es-ES" sz="2200" dirty="0"/>
                        <a:t>59 min</a:t>
                      </a:r>
                    </a:p>
                  </a:txBody>
                  <a:tcPr anchor="ctr"/>
                </a:tc>
                <a:tc>
                  <a:txBody>
                    <a:bodyPr/>
                    <a:lstStyle/>
                    <a:p>
                      <a:pPr algn="ctr"/>
                      <a:r>
                        <a:rPr lang="es-ES" sz="2200" dirty="0">
                          <a:solidFill>
                            <a:schemeClr val="tx1"/>
                          </a:solidFill>
                        </a:rPr>
                        <a:t>2.328 M€</a:t>
                      </a:r>
                      <a:endParaRPr lang="es-ES" sz="2200" i="1" kern="1200" dirty="0">
                        <a:solidFill>
                          <a:schemeClr val="bg1">
                            <a:lumMod val="50000"/>
                          </a:schemeClr>
                        </a:solidFill>
                        <a:latin typeface="+mn-lt"/>
                        <a:ea typeface="+mn-ea"/>
                        <a:cs typeface="+mn-cs"/>
                      </a:endParaRPr>
                    </a:p>
                  </a:txBody>
                  <a:tcPr anchor="ctr"/>
                </a:tc>
                <a:tc>
                  <a:txBody>
                    <a:bodyPr/>
                    <a:lstStyle/>
                    <a:p>
                      <a:pPr algn="ctr"/>
                      <a:r>
                        <a:rPr lang="es-ES" sz="2200" dirty="0">
                          <a:solidFill>
                            <a:schemeClr val="tx1"/>
                          </a:solidFill>
                        </a:rPr>
                        <a:t>70%</a:t>
                      </a:r>
                    </a:p>
                  </a:txBody>
                  <a:tcPr anchor="ctr"/>
                </a:tc>
                <a:extLst>
                  <a:ext uri="{0D108BD9-81ED-4DB2-BD59-A6C34878D82A}">
                    <a16:rowId xmlns:a16="http://schemas.microsoft.com/office/drawing/2014/main" val="1526331143"/>
                  </a:ext>
                </a:extLst>
              </a:tr>
            </a:tbl>
          </a:graphicData>
        </a:graphic>
      </p:graphicFrame>
      <p:sp>
        <p:nvSpPr>
          <p:cNvPr id="6" name="Título 1">
            <a:extLst>
              <a:ext uri="{FF2B5EF4-FFF2-40B4-BE49-F238E27FC236}">
                <a16:creationId xmlns:a16="http://schemas.microsoft.com/office/drawing/2014/main" id="{270B96F2-63FD-4F62-8DF3-B84EFBBB84A0}"/>
              </a:ext>
            </a:extLst>
          </p:cNvPr>
          <p:cNvSpPr>
            <a:spLocks noGrp="1"/>
          </p:cNvSpPr>
          <p:nvPr>
            <p:ph type="title"/>
          </p:nvPr>
        </p:nvSpPr>
        <p:spPr>
          <a:xfrm>
            <a:off x="3105508" y="166717"/>
            <a:ext cx="6642341" cy="342241"/>
          </a:xfrm>
          <a:prstGeom prst="rect">
            <a:avLst/>
          </a:prstGeom>
          <a:noFill/>
          <a:ln>
            <a:noFill/>
          </a:ln>
        </p:spPr>
        <p:txBody>
          <a:bodyPr anchor="ctr">
            <a:noAutofit/>
          </a:bodyPr>
          <a:lstStyle/>
          <a:p>
            <a:r>
              <a:rPr lang="es-ES" sz="2000" dirty="0">
                <a:solidFill>
                  <a:srgbClr val="002060"/>
                </a:solidFill>
              </a:rPr>
              <a:t>5. Inversiones y tiempos de viaje</a:t>
            </a:r>
          </a:p>
        </p:txBody>
      </p:sp>
    </p:spTree>
    <p:extLst>
      <p:ext uri="{BB962C8B-B14F-4D97-AF65-F5344CB8AC3E}">
        <p14:creationId xmlns:p14="http://schemas.microsoft.com/office/powerpoint/2010/main" val="15373334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270B96F2-63FD-4F62-8DF3-B84EFBBB84A0}"/>
              </a:ext>
            </a:extLst>
          </p:cNvPr>
          <p:cNvSpPr>
            <a:spLocks noGrp="1"/>
          </p:cNvSpPr>
          <p:nvPr>
            <p:ph type="title"/>
          </p:nvPr>
        </p:nvSpPr>
        <p:spPr>
          <a:xfrm>
            <a:off x="3105508" y="166717"/>
            <a:ext cx="6642341" cy="342241"/>
          </a:xfrm>
          <a:prstGeom prst="rect">
            <a:avLst/>
          </a:prstGeom>
          <a:noFill/>
          <a:ln>
            <a:noFill/>
          </a:ln>
        </p:spPr>
        <p:txBody>
          <a:bodyPr anchor="ctr">
            <a:noAutofit/>
          </a:bodyPr>
          <a:lstStyle/>
          <a:p>
            <a:r>
              <a:rPr lang="es-ES" sz="2000" dirty="0">
                <a:solidFill>
                  <a:srgbClr val="002060"/>
                </a:solidFill>
              </a:rPr>
              <a:t>6. Túneles y estructuras</a:t>
            </a:r>
          </a:p>
        </p:txBody>
      </p:sp>
      <p:pic>
        <p:nvPicPr>
          <p:cNvPr id="3" name="Imagen 2" descr="Mapa&#10;&#10;Descripción generada automáticamente">
            <a:extLst>
              <a:ext uri="{FF2B5EF4-FFF2-40B4-BE49-F238E27FC236}">
                <a16:creationId xmlns:a16="http://schemas.microsoft.com/office/drawing/2014/main" id="{AE4FE178-AB89-438F-9D8C-C48A79DF327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75163"/>
            <a:ext cx="12192000" cy="4233650"/>
          </a:xfrm>
          <a:prstGeom prst="rect">
            <a:avLst/>
          </a:prstGeom>
        </p:spPr>
      </p:pic>
    </p:spTree>
    <p:extLst>
      <p:ext uri="{BB962C8B-B14F-4D97-AF65-F5344CB8AC3E}">
        <p14:creationId xmlns:p14="http://schemas.microsoft.com/office/powerpoint/2010/main" val="42691181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contenido 2">
            <a:extLst>
              <a:ext uri="{FF2B5EF4-FFF2-40B4-BE49-F238E27FC236}">
                <a16:creationId xmlns:a16="http://schemas.microsoft.com/office/drawing/2014/main" id="{9ED3DA24-3950-4F5D-97BA-A62957DF72E9}"/>
              </a:ext>
            </a:extLst>
          </p:cNvPr>
          <p:cNvSpPr txBox="1">
            <a:spLocks/>
          </p:cNvSpPr>
          <p:nvPr/>
        </p:nvSpPr>
        <p:spPr>
          <a:xfrm>
            <a:off x="367690" y="1299303"/>
            <a:ext cx="11456620" cy="468816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eaLnBrk="0" fontAlgn="base" hangingPunct="0">
              <a:lnSpc>
                <a:spcPct val="100000"/>
              </a:lnSpc>
              <a:spcBef>
                <a:spcPct val="0"/>
              </a:spcBef>
              <a:spcAft>
                <a:spcPct val="0"/>
              </a:spcAft>
            </a:pPr>
            <a:r>
              <a:rPr lang="es-ES" altLang="es-ES" dirty="0">
                <a:solidFill>
                  <a:srgbClr val="002060"/>
                </a:solidFill>
              </a:rPr>
              <a:t>Demanda prevista: 2.433.000 viajeros /año</a:t>
            </a:r>
          </a:p>
          <a:p>
            <a:pPr algn="l" eaLnBrk="0" fontAlgn="base" hangingPunct="0">
              <a:lnSpc>
                <a:spcPct val="100000"/>
              </a:lnSpc>
              <a:spcBef>
                <a:spcPct val="0"/>
              </a:spcBef>
              <a:spcAft>
                <a:spcPct val="0"/>
              </a:spcAft>
            </a:pPr>
            <a:endParaRPr lang="es-ES" altLang="es-ES" dirty="0">
              <a:solidFill>
                <a:srgbClr val="002060"/>
              </a:solidFill>
            </a:endParaRPr>
          </a:p>
          <a:p>
            <a:pPr algn="l" eaLnBrk="0" fontAlgn="base" hangingPunct="0">
              <a:lnSpc>
                <a:spcPct val="100000"/>
              </a:lnSpc>
              <a:spcBef>
                <a:spcPct val="0"/>
              </a:spcBef>
              <a:spcAft>
                <a:spcPct val="0"/>
              </a:spcAft>
            </a:pPr>
            <a:endParaRPr lang="es-ES" altLang="es-ES" dirty="0">
              <a:solidFill>
                <a:srgbClr val="002060"/>
              </a:solidFill>
            </a:endParaRPr>
          </a:p>
          <a:p>
            <a:pPr algn="l" eaLnBrk="0" fontAlgn="base" hangingPunct="0">
              <a:lnSpc>
                <a:spcPct val="100000"/>
              </a:lnSpc>
              <a:spcBef>
                <a:spcPct val="0"/>
              </a:spcBef>
              <a:spcAft>
                <a:spcPct val="0"/>
              </a:spcAft>
            </a:pPr>
            <a:endParaRPr lang="es-ES" altLang="es-ES" dirty="0">
              <a:solidFill>
                <a:srgbClr val="002060"/>
              </a:solidFill>
            </a:endParaRPr>
          </a:p>
          <a:p>
            <a:pPr algn="l" eaLnBrk="0" fontAlgn="base" hangingPunct="0">
              <a:lnSpc>
                <a:spcPct val="100000"/>
              </a:lnSpc>
              <a:spcBef>
                <a:spcPct val="0"/>
              </a:spcBef>
              <a:spcAft>
                <a:spcPct val="0"/>
              </a:spcAft>
            </a:pPr>
            <a:endParaRPr lang="es-ES" altLang="es-ES" dirty="0">
              <a:solidFill>
                <a:srgbClr val="002060"/>
              </a:solidFill>
            </a:endParaRPr>
          </a:p>
          <a:p>
            <a:pPr algn="l" eaLnBrk="0" fontAlgn="base" hangingPunct="0">
              <a:lnSpc>
                <a:spcPct val="100000"/>
              </a:lnSpc>
              <a:spcBef>
                <a:spcPct val="0"/>
              </a:spcBef>
              <a:spcAft>
                <a:spcPct val="0"/>
              </a:spcAft>
            </a:pPr>
            <a:endParaRPr lang="es-ES" altLang="es-ES" dirty="0">
              <a:solidFill>
                <a:srgbClr val="002060"/>
              </a:solidFill>
            </a:endParaRPr>
          </a:p>
          <a:p>
            <a:pPr algn="l" eaLnBrk="0" fontAlgn="base" hangingPunct="0">
              <a:lnSpc>
                <a:spcPct val="100000"/>
              </a:lnSpc>
              <a:spcBef>
                <a:spcPct val="0"/>
              </a:spcBef>
              <a:spcAft>
                <a:spcPct val="0"/>
              </a:spcAft>
            </a:pPr>
            <a:endParaRPr lang="es-ES" altLang="es-ES" dirty="0">
              <a:solidFill>
                <a:srgbClr val="002060"/>
              </a:solidFill>
            </a:endParaRPr>
          </a:p>
          <a:p>
            <a:pPr algn="l" eaLnBrk="0" fontAlgn="base" hangingPunct="0">
              <a:lnSpc>
                <a:spcPct val="100000"/>
              </a:lnSpc>
              <a:spcBef>
                <a:spcPct val="0"/>
              </a:spcBef>
              <a:spcAft>
                <a:spcPct val="0"/>
              </a:spcAft>
            </a:pPr>
            <a:endParaRPr lang="es-ES" altLang="es-ES" dirty="0">
              <a:solidFill>
                <a:srgbClr val="002060"/>
              </a:solidFill>
            </a:endParaRPr>
          </a:p>
          <a:p>
            <a:pPr algn="l" eaLnBrk="0" fontAlgn="base" hangingPunct="0">
              <a:lnSpc>
                <a:spcPct val="100000"/>
              </a:lnSpc>
              <a:spcBef>
                <a:spcPct val="0"/>
              </a:spcBef>
              <a:spcAft>
                <a:spcPct val="0"/>
              </a:spcAft>
            </a:pPr>
            <a:endParaRPr lang="es-ES" altLang="es-ES" dirty="0">
              <a:solidFill>
                <a:srgbClr val="002060"/>
              </a:solidFill>
            </a:endParaRPr>
          </a:p>
          <a:p>
            <a:pPr marL="342900" indent="-342900" algn="l" eaLnBrk="0" fontAlgn="base" hangingPunct="0">
              <a:lnSpc>
                <a:spcPct val="100000"/>
              </a:lnSpc>
              <a:spcBef>
                <a:spcPct val="0"/>
              </a:spcBef>
              <a:spcAft>
                <a:spcPct val="0"/>
              </a:spcAft>
              <a:buFontTx/>
              <a:buChar char="-"/>
            </a:pPr>
            <a:endParaRPr lang="es-ES" altLang="es-ES" dirty="0">
              <a:solidFill>
                <a:srgbClr val="002060"/>
              </a:solidFill>
            </a:endParaRPr>
          </a:p>
        </p:txBody>
      </p:sp>
      <p:sp>
        <p:nvSpPr>
          <p:cNvPr id="9" name="Título 1">
            <a:extLst>
              <a:ext uri="{FF2B5EF4-FFF2-40B4-BE49-F238E27FC236}">
                <a16:creationId xmlns:a16="http://schemas.microsoft.com/office/drawing/2014/main" id="{BE3C2C1A-9F72-413D-B62D-B05B725A7784}"/>
              </a:ext>
            </a:extLst>
          </p:cNvPr>
          <p:cNvSpPr>
            <a:spLocks noGrp="1"/>
          </p:cNvSpPr>
          <p:nvPr>
            <p:ph type="title"/>
          </p:nvPr>
        </p:nvSpPr>
        <p:spPr>
          <a:prstGeom prst="rect">
            <a:avLst/>
          </a:prstGeom>
          <a:noFill/>
          <a:ln>
            <a:noFill/>
          </a:ln>
        </p:spPr>
        <p:txBody>
          <a:bodyPr anchor="ctr">
            <a:noAutofit/>
          </a:bodyPr>
          <a:lstStyle/>
          <a:p>
            <a:r>
              <a:rPr lang="es-ES" sz="2000" dirty="0">
                <a:solidFill>
                  <a:srgbClr val="002060"/>
                </a:solidFill>
              </a:rPr>
              <a:t>7. Resumen de alternativas: demanda y rentabilidad</a:t>
            </a:r>
          </a:p>
        </p:txBody>
      </p:sp>
      <p:graphicFrame>
        <p:nvGraphicFramePr>
          <p:cNvPr id="4" name="Tabla 3"/>
          <p:cNvGraphicFramePr>
            <a:graphicFrameLocks noGrp="1"/>
          </p:cNvGraphicFramePr>
          <p:nvPr>
            <p:extLst>
              <p:ext uri="{D42A27DB-BD31-4B8C-83A1-F6EECF244321}">
                <p14:modId xmlns:p14="http://schemas.microsoft.com/office/powerpoint/2010/main" val="1223282309"/>
              </p:ext>
            </p:extLst>
          </p:nvPr>
        </p:nvGraphicFramePr>
        <p:xfrm>
          <a:off x="469360" y="1971924"/>
          <a:ext cx="10711784" cy="3488586"/>
        </p:xfrm>
        <a:graphic>
          <a:graphicData uri="http://schemas.openxmlformats.org/drawingml/2006/table">
            <a:tbl>
              <a:tblPr firstRow="1" firstCol="1" bandRow="1">
                <a:tableStyleId>{5C22544A-7EE6-4342-B048-85BDC9FD1C3A}</a:tableStyleId>
              </a:tblPr>
              <a:tblGrid>
                <a:gridCol w="2294929">
                  <a:extLst>
                    <a:ext uri="{9D8B030D-6E8A-4147-A177-3AD203B41FA5}">
                      <a16:colId xmlns:a16="http://schemas.microsoft.com/office/drawing/2014/main" val="1916253904"/>
                    </a:ext>
                  </a:extLst>
                </a:gridCol>
                <a:gridCol w="1884800">
                  <a:extLst>
                    <a:ext uri="{9D8B030D-6E8A-4147-A177-3AD203B41FA5}">
                      <a16:colId xmlns:a16="http://schemas.microsoft.com/office/drawing/2014/main" val="3180768309"/>
                    </a:ext>
                  </a:extLst>
                </a:gridCol>
                <a:gridCol w="2431536">
                  <a:extLst>
                    <a:ext uri="{9D8B030D-6E8A-4147-A177-3AD203B41FA5}">
                      <a16:colId xmlns:a16="http://schemas.microsoft.com/office/drawing/2014/main" val="1124582231"/>
                    </a:ext>
                  </a:extLst>
                </a:gridCol>
                <a:gridCol w="2877557">
                  <a:extLst>
                    <a:ext uri="{9D8B030D-6E8A-4147-A177-3AD203B41FA5}">
                      <a16:colId xmlns:a16="http://schemas.microsoft.com/office/drawing/2014/main" val="3112217000"/>
                    </a:ext>
                  </a:extLst>
                </a:gridCol>
                <a:gridCol w="1222962">
                  <a:extLst>
                    <a:ext uri="{9D8B030D-6E8A-4147-A177-3AD203B41FA5}">
                      <a16:colId xmlns:a16="http://schemas.microsoft.com/office/drawing/2014/main" val="3097188768"/>
                    </a:ext>
                  </a:extLst>
                </a:gridCol>
              </a:tblGrid>
              <a:tr h="899285">
                <a:tc>
                  <a:txBody>
                    <a:bodyPr/>
                    <a:lstStyle/>
                    <a:p>
                      <a:pPr algn="ctr">
                        <a:lnSpc>
                          <a:spcPct val="150000"/>
                        </a:lnSpc>
                        <a:spcAft>
                          <a:spcPts val="0"/>
                        </a:spcAft>
                      </a:pPr>
                      <a:r>
                        <a:rPr lang="es-ES" sz="2200" dirty="0">
                          <a:effectLst/>
                        </a:rPr>
                        <a:t>Alternativas</a:t>
                      </a:r>
                      <a:endParaRPr lang="es-ES" sz="2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9351" marR="39351" marT="0" marB="0" anchor="ctr"/>
                </a:tc>
                <a:tc>
                  <a:txBody>
                    <a:bodyPr/>
                    <a:lstStyle/>
                    <a:p>
                      <a:pPr algn="ctr">
                        <a:lnSpc>
                          <a:spcPct val="150000"/>
                        </a:lnSpc>
                        <a:spcAft>
                          <a:spcPts val="0"/>
                        </a:spcAft>
                      </a:pPr>
                      <a:r>
                        <a:rPr lang="es-ES" sz="2200" dirty="0">
                          <a:effectLst/>
                        </a:rPr>
                        <a:t>Parada en Laredo</a:t>
                      </a:r>
                      <a:endParaRPr lang="es-ES" sz="2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9351" marR="39351" marT="0" marB="0" anchor="ctr"/>
                </a:tc>
                <a:tc>
                  <a:txBody>
                    <a:bodyPr/>
                    <a:lstStyle/>
                    <a:p>
                      <a:pPr algn="ctr">
                        <a:lnSpc>
                          <a:spcPct val="150000"/>
                        </a:lnSpc>
                        <a:spcAft>
                          <a:spcPts val="0"/>
                        </a:spcAft>
                      </a:pPr>
                      <a:r>
                        <a:rPr lang="es-ES" sz="2200" dirty="0">
                          <a:effectLst/>
                        </a:rPr>
                        <a:t>Tiempo de viaje (con paradas)</a:t>
                      </a:r>
                      <a:endParaRPr lang="es-ES" sz="2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9351" marR="39351" marT="0" marB="0" anchor="ctr"/>
                </a:tc>
                <a:tc>
                  <a:txBody>
                    <a:bodyPr/>
                    <a:lstStyle/>
                    <a:p>
                      <a:pPr algn="ctr">
                        <a:lnSpc>
                          <a:spcPct val="150000"/>
                        </a:lnSpc>
                        <a:spcAft>
                          <a:spcPts val="0"/>
                        </a:spcAft>
                      </a:pPr>
                      <a:r>
                        <a:rPr lang="es-ES" sz="2200" dirty="0">
                          <a:effectLst/>
                        </a:rPr>
                        <a:t>Presupuesto base de licitación (sin IVA)</a:t>
                      </a:r>
                      <a:endParaRPr lang="es-ES" sz="2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9351" marR="39351" marT="0" marB="0" anchor="ctr"/>
                </a:tc>
                <a:tc>
                  <a:txBody>
                    <a:bodyPr/>
                    <a:lstStyle/>
                    <a:p>
                      <a:pPr algn="ctr">
                        <a:lnSpc>
                          <a:spcPct val="150000"/>
                        </a:lnSpc>
                        <a:spcAft>
                          <a:spcPts val="0"/>
                        </a:spcAft>
                      </a:pPr>
                      <a:r>
                        <a:rPr lang="es-ES" sz="2200" strike="noStrike" baseline="0" dirty="0">
                          <a:effectLst/>
                        </a:rPr>
                        <a:t>TIR </a:t>
                      </a:r>
                      <a:endParaRPr lang="es-ES" sz="2200" strike="noStrike" baseline="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9351" marR="39351" marT="0" marB="0" anchor="ctr"/>
                </a:tc>
                <a:extLst>
                  <a:ext uri="{0D108BD9-81ED-4DB2-BD59-A6C34878D82A}">
                    <a16:rowId xmlns:a16="http://schemas.microsoft.com/office/drawing/2014/main" val="2645779519"/>
                  </a:ext>
                </a:extLst>
              </a:tr>
              <a:tr h="422808">
                <a:tc>
                  <a:txBody>
                    <a:bodyPr/>
                    <a:lstStyle/>
                    <a:p>
                      <a:pPr algn="ctr">
                        <a:lnSpc>
                          <a:spcPct val="100000"/>
                        </a:lnSpc>
                        <a:spcAft>
                          <a:spcPts val="0"/>
                        </a:spcAft>
                      </a:pPr>
                      <a:r>
                        <a:rPr lang="es-ES" sz="2200" dirty="0">
                          <a:effectLst/>
                        </a:rPr>
                        <a:t>A1</a:t>
                      </a:r>
                      <a:endParaRPr lang="es-ES" sz="2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9351" marR="39351" marT="0" marB="0" anchor="ctr"/>
                </a:tc>
                <a:tc>
                  <a:txBody>
                    <a:bodyPr/>
                    <a:lstStyle/>
                    <a:p>
                      <a:pPr algn="ctr">
                        <a:lnSpc>
                          <a:spcPct val="100000"/>
                        </a:lnSpc>
                        <a:spcAft>
                          <a:spcPts val="0"/>
                        </a:spcAft>
                      </a:pPr>
                      <a:r>
                        <a:rPr lang="es-ES" sz="2200" dirty="0">
                          <a:effectLst/>
                        </a:rPr>
                        <a:t>SI</a:t>
                      </a:r>
                      <a:endParaRPr lang="es-ES" sz="2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9351" marR="39351" marT="0" marB="0" anchor="ctr"/>
                </a:tc>
                <a:tc>
                  <a:txBody>
                    <a:bodyPr/>
                    <a:lstStyle/>
                    <a:p>
                      <a:pPr algn="ctr">
                        <a:lnSpc>
                          <a:spcPct val="100000"/>
                        </a:lnSpc>
                        <a:spcAft>
                          <a:spcPts val="0"/>
                        </a:spcAft>
                      </a:pPr>
                      <a:r>
                        <a:rPr lang="es-ES_tradnl" sz="2200" dirty="0">
                          <a:effectLst/>
                        </a:rPr>
                        <a:t>1h 3m</a:t>
                      </a:r>
                      <a:endParaRPr lang="es-ES" sz="2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9351" marR="39351" marT="0" marB="0" anchor="ctr"/>
                </a:tc>
                <a:tc>
                  <a:txBody>
                    <a:bodyPr/>
                    <a:lstStyle/>
                    <a:p>
                      <a:pPr algn="ctr">
                        <a:lnSpc>
                          <a:spcPct val="100000"/>
                        </a:lnSpc>
                        <a:spcAft>
                          <a:spcPts val="0"/>
                        </a:spcAft>
                      </a:pPr>
                      <a:r>
                        <a:rPr lang="es-ES" sz="2200" dirty="0">
                          <a:effectLst/>
                        </a:rPr>
                        <a:t>2.025 M€</a:t>
                      </a:r>
                      <a:endParaRPr lang="es-ES" sz="2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9351" marR="39351" marT="0" marB="0" anchor="ctr"/>
                </a:tc>
                <a:tc>
                  <a:txBody>
                    <a:bodyPr/>
                    <a:lstStyle/>
                    <a:p>
                      <a:pPr algn="ctr">
                        <a:lnSpc>
                          <a:spcPct val="100000"/>
                        </a:lnSpc>
                        <a:spcAft>
                          <a:spcPts val="0"/>
                        </a:spcAft>
                      </a:pPr>
                      <a:r>
                        <a:rPr lang="es-ES" sz="2200" strike="noStrike" baseline="0" dirty="0">
                          <a:effectLst/>
                        </a:rPr>
                        <a:t>1,89 %</a:t>
                      </a:r>
                      <a:endParaRPr lang="es-ES" sz="2200" strike="noStrike" baseline="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9351" marR="39351" marT="0" marB="0" anchor="ctr"/>
                </a:tc>
                <a:extLst>
                  <a:ext uri="{0D108BD9-81ED-4DB2-BD59-A6C34878D82A}">
                    <a16:rowId xmlns:a16="http://schemas.microsoft.com/office/drawing/2014/main" val="661153219"/>
                  </a:ext>
                </a:extLst>
              </a:tr>
              <a:tr h="422808">
                <a:tc>
                  <a:txBody>
                    <a:bodyPr/>
                    <a:lstStyle/>
                    <a:p>
                      <a:pPr algn="ctr">
                        <a:lnSpc>
                          <a:spcPct val="100000"/>
                        </a:lnSpc>
                        <a:spcAft>
                          <a:spcPts val="0"/>
                        </a:spcAft>
                      </a:pPr>
                      <a:r>
                        <a:rPr lang="es-ES" sz="2200" dirty="0">
                          <a:effectLst/>
                        </a:rPr>
                        <a:t>C1</a:t>
                      </a:r>
                      <a:endParaRPr lang="es-ES" sz="2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9351" marR="39351" marT="0" marB="0" anchor="ctr"/>
                </a:tc>
                <a:tc>
                  <a:txBody>
                    <a:bodyPr/>
                    <a:lstStyle/>
                    <a:p>
                      <a:pPr algn="ctr">
                        <a:lnSpc>
                          <a:spcPct val="100000"/>
                        </a:lnSpc>
                        <a:spcAft>
                          <a:spcPts val="0"/>
                        </a:spcAft>
                      </a:pPr>
                      <a:r>
                        <a:rPr lang="es-ES" sz="2200">
                          <a:effectLst/>
                        </a:rPr>
                        <a:t>NO</a:t>
                      </a:r>
                      <a:endParaRPr lang="es-ES" sz="2200">
                        <a:effectLst/>
                        <a:latin typeface="Arial" panose="020B0604020202020204" pitchFamily="34" charset="0"/>
                        <a:ea typeface="Times New Roman" panose="02020603050405020304" pitchFamily="18" charset="0"/>
                        <a:cs typeface="Times New Roman" panose="02020603050405020304" pitchFamily="18" charset="0"/>
                      </a:endParaRPr>
                    </a:p>
                  </a:txBody>
                  <a:tcPr marL="39351" marR="39351" marT="0" marB="0" anchor="ctr"/>
                </a:tc>
                <a:tc>
                  <a:txBody>
                    <a:bodyPr/>
                    <a:lstStyle/>
                    <a:p>
                      <a:pPr algn="ctr">
                        <a:lnSpc>
                          <a:spcPct val="100000"/>
                        </a:lnSpc>
                        <a:spcAft>
                          <a:spcPts val="0"/>
                        </a:spcAft>
                      </a:pPr>
                      <a:r>
                        <a:rPr lang="es-ES_tradnl" sz="2200" dirty="0">
                          <a:effectLst/>
                        </a:rPr>
                        <a:t>58m</a:t>
                      </a:r>
                      <a:endParaRPr lang="es-ES" sz="2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9351" marR="39351" marT="0" marB="0" anchor="ctr"/>
                </a:tc>
                <a:tc>
                  <a:txBody>
                    <a:bodyPr/>
                    <a:lstStyle/>
                    <a:p>
                      <a:pPr algn="ctr">
                        <a:lnSpc>
                          <a:spcPct val="100000"/>
                        </a:lnSpc>
                        <a:spcAft>
                          <a:spcPts val="0"/>
                        </a:spcAft>
                      </a:pPr>
                      <a:r>
                        <a:rPr lang="es-ES" sz="2200" dirty="0">
                          <a:effectLst/>
                        </a:rPr>
                        <a:t>2.193 M€</a:t>
                      </a:r>
                      <a:endParaRPr lang="es-ES" sz="2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9351" marR="39351" marT="0" marB="0" anchor="ctr"/>
                </a:tc>
                <a:tc>
                  <a:txBody>
                    <a:bodyPr/>
                    <a:lstStyle/>
                    <a:p>
                      <a:pPr algn="ctr">
                        <a:lnSpc>
                          <a:spcPct val="100000"/>
                        </a:lnSpc>
                        <a:spcAft>
                          <a:spcPts val="0"/>
                        </a:spcAft>
                      </a:pPr>
                      <a:r>
                        <a:rPr lang="es-ES" sz="2200" strike="noStrike" baseline="0" dirty="0">
                          <a:effectLst/>
                        </a:rPr>
                        <a:t>1,62 %</a:t>
                      </a:r>
                      <a:endParaRPr lang="es-ES" sz="2200" strike="noStrike" baseline="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9351" marR="39351" marT="0" marB="0" anchor="ctr"/>
                </a:tc>
                <a:extLst>
                  <a:ext uri="{0D108BD9-81ED-4DB2-BD59-A6C34878D82A}">
                    <a16:rowId xmlns:a16="http://schemas.microsoft.com/office/drawing/2014/main" val="2361010852"/>
                  </a:ext>
                </a:extLst>
              </a:tr>
              <a:tr h="422808">
                <a:tc>
                  <a:txBody>
                    <a:bodyPr/>
                    <a:lstStyle/>
                    <a:p>
                      <a:pPr algn="ctr">
                        <a:lnSpc>
                          <a:spcPct val="100000"/>
                        </a:lnSpc>
                        <a:spcAft>
                          <a:spcPts val="0"/>
                        </a:spcAft>
                      </a:pPr>
                      <a:r>
                        <a:rPr lang="es-ES" sz="2200" dirty="0">
                          <a:effectLst/>
                        </a:rPr>
                        <a:t>C2</a:t>
                      </a:r>
                      <a:endParaRPr lang="es-ES" sz="2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9351" marR="39351" marT="0" marB="0" anchor="ctr"/>
                </a:tc>
                <a:tc>
                  <a:txBody>
                    <a:bodyPr/>
                    <a:lstStyle/>
                    <a:p>
                      <a:pPr algn="ctr">
                        <a:lnSpc>
                          <a:spcPct val="100000"/>
                        </a:lnSpc>
                        <a:spcAft>
                          <a:spcPts val="0"/>
                        </a:spcAft>
                      </a:pPr>
                      <a:r>
                        <a:rPr lang="es-ES" sz="2200" dirty="0">
                          <a:effectLst/>
                        </a:rPr>
                        <a:t>NO</a:t>
                      </a:r>
                      <a:endParaRPr lang="es-ES" sz="2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9351" marR="39351" marT="0" marB="0" anchor="ctr"/>
                </a:tc>
                <a:tc>
                  <a:txBody>
                    <a:bodyPr/>
                    <a:lstStyle/>
                    <a:p>
                      <a:pPr algn="ctr">
                        <a:lnSpc>
                          <a:spcPct val="100000"/>
                        </a:lnSpc>
                        <a:spcAft>
                          <a:spcPts val="0"/>
                        </a:spcAft>
                      </a:pPr>
                      <a:r>
                        <a:rPr lang="es-ES_tradnl" sz="2200" dirty="0">
                          <a:effectLst/>
                        </a:rPr>
                        <a:t>59m</a:t>
                      </a:r>
                      <a:endParaRPr lang="es-ES" sz="2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9351" marR="39351" marT="0" marB="0" anchor="ctr"/>
                </a:tc>
                <a:tc>
                  <a:txBody>
                    <a:bodyPr/>
                    <a:lstStyle/>
                    <a:p>
                      <a:pPr algn="ctr">
                        <a:lnSpc>
                          <a:spcPct val="100000"/>
                        </a:lnSpc>
                        <a:spcAft>
                          <a:spcPts val="0"/>
                        </a:spcAft>
                      </a:pPr>
                      <a:r>
                        <a:rPr lang="es-ES" sz="2200" dirty="0">
                          <a:effectLst/>
                        </a:rPr>
                        <a:t>2.328 M€</a:t>
                      </a:r>
                      <a:endParaRPr lang="es-ES" sz="2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9351" marR="39351" marT="0" marB="0" anchor="ctr"/>
                </a:tc>
                <a:tc>
                  <a:txBody>
                    <a:bodyPr/>
                    <a:lstStyle/>
                    <a:p>
                      <a:pPr algn="ctr">
                        <a:lnSpc>
                          <a:spcPct val="100000"/>
                        </a:lnSpc>
                        <a:spcAft>
                          <a:spcPts val="0"/>
                        </a:spcAft>
                      </a:pPr>
                      <a:r>
                        <a:rPr lang="es-ES" sz="2200" strike="noStrike" baseline="0" dirty="0">
                          <a:effectLst/>
                        </a:rPr>
                        <a:t>1,38 %</a:t>
                      </a:r>
                      <a:endParaRPr lang="es-ES" sz="2200" strike="noStrike" baseline="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9351" marR="39351" marT="0" marB="0" anchor="ctr"/>
                </a:tc>
                <a:extLst>
                  <a:ext uri="{0D108BD9-81ED-4DB2-BD59-A6C34878D82A}">
                    <a16:rowId xmlns:a16="http://schemas.microsoft.com/office/drawing/2014/main" val="1542007748"/>
                  </a:ext>
                </a:extLst>
              </a:tr>
              <a:tr h="422808">
                <a:tc>
                  <a:txBody>
                    <a:bodyPr/>
                    <a:lstStyle/>
                    <a:p>
                      <a:pPr algn="ctr">
                        <a:lnSpc>
                          <a:spcPct val="100000"/>
                        </a:lnSpc>
                        <a:spcAft>
                          <a:spcPts val="0"/>
                        </a:spcAft>
                      </a:pPr>
                      <a:r>
                        <a:rPr lang="es-ES" sz="2200" dirty="0">
                          <a:effectLst/>
                        </a:rPr>
                        <a:t>A2</a:t>
                      </a:r>
                      <a:endParaRPr lang="es-ES" sz="2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9351" marR="39351" marT="0" marB="0" anchor="ctr"/>
                </a:tc>
                <a:tc>
                  <a:txBody>
                    <a:bodyPr/>
                    <a:lstStyle/>
                    <a:p>
                      <a:pPr algn="ctr">
                        <a:lnSpc>
                          <a:spcPct val="100000"/>
                        </a:lnSpc>
                        <a:spcAft>
                          <a:spcPts val="0"/>
                        </a:spcAft>
                      </a:pPr>
                      <a:r>
                        <a:rPr lang="es-ES" sz="2200">
                          <a:effectLst/>
                        </a:rPr>
                        <a:t>SI</a:t>
                      </a:r>
                      <a:endParaRPr lang="es-ES" sz="2200">
                        <a:effectLst/>
                        <a:latin typeface="Arial" panose="020B0604020202020204" pitchFamily="34" charset="0"/>
                        <a:ea typeface="Times New Roman" panose="02020603050405020304" pitchFamily="18" charset="0"/>
                        <a:cs typeface="Times New Roman" panose="02020603050405020304" pitchFamily="18" charset="0"/>
                      </a:endParaRPr>
                    </a:p>
                  </a:txBody>
                  <a:tcPr marL="39351" marR="39351" marT="0" marB="0" anchor="ctr"/>
                </a:tc>
                <a:tc>
                  <a:txBody>
                    <a:bodyPr/>
                    <a:lstStyle/>
                    <a:p>
                      <a:pPr algn="ctr">
                        <a:lnSpc>
                          <a:spcPct val="100000"/>
                        </a:lnSpc>
                        <a:spcAft>
                          <a:spcPts val="0"/>
                        </a:spcAft>
                      </a:pPr>
                      <a:r>
                        <a:rPr lang="es-ES_tradnl" sz="2200" dirty="0">
                          <a:effectLst/>
                        </a:rPr>
                        <a:t>1h 6m</a:t>
                      </a:r>
                      <a:endParaRPr lang="es-ES" sz="2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9351" marR="39351" marT="0" marB="0" anchor="ctr"/>
                </a:tc>
                <a:tc>
                  <a:txBody>
                    <a:bodyPr/>
                    <a:lstStyle/>
                    <a:p>
                      <a:pPr algn="ctr">
                        <a:lnSpc>
                          <a:spcPct val="100000"/>
                        </a:lnSpc>
                        <a:spcAft>
                          <a:spcPts val="0"/>
                        </a:spcAft>
                      </a:pPr>
                      <a:r>
                        <a:rPr lang="es-ES" sz="2200" dirty="0">
                          <a:effectLst/>
                        </a:rPr>
                        <a:t>2.303 M€</a:t>
                      </a:r>
                      <a:endParaRPr lang="es-ES" sz="2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9351" marR="39351" marT="0" marB="0" anchor="ctr"/>
                </a:tc>
                <a:tc>
                  <a:txBody>
                    <a:bodyPr/>
                    <a:lstStyle/>
                    <a:p>
                      <a:pPr algn="ctr">
                        <a:lnSpc>
                          <a:spcPct val="100000"/>
                        </a:lnSpc>
                        <a:spcAft>
                          <a:spcPts val="0"/>
                        </a:spcAft>
                      </a:pPr>
                      <a:r>
                        <a:rPr lang="es-ES" sz="2200" strike="noStrike" baseline="0" dirty="0">
                          <a:effectLst/>
                        </a:rPr>
                        <a:t>1,18 %</a:t>
                      </a:r>
                      <a:endParaRPr lang="es-ES" sz="2200" strike="noStrike" baseline="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9351" marR="39351" marT="0" marB="0" anchor="ctr"/>
                </a:tc>
                <a:extLst>
                  <a:ext uri="{0D108BD9-81ED-4DB2-BD59-A6C34878D82A}">
                    <a16:rowId xmlns:a16="http://schemas.microsoft.com/office/drawing/2014/main" val="3865993282"/>
                  </a:ext>
                </a:extLst>
              </a:tr>
              <a:tr h="422808">
                <a:tc>
                  <a:txBody>
                    <a:bodyPr/>
                    <a:lstStyle/>
                    <a:p>
                      <a:pPr algn="ctr">
                        <a:lnSpc>
                          <a:spcPct val="100000"/>
                        </a:lnSpc>
                        <a:spcAft>
                          <a:spcPts val="0"/>
                        </a:spcAft>
                      </a:pPr>
                      <a:r>
                        <a:rPr lang="es-ES" sz="2200" dirty="0">
                          <a:effectLst/>
                        </a:rPr>
                        <a:t>B1</a:t>
                      </a:r>
                      <a:endParaRPr lang="es-ES" sz="2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9351" marR="39351" marT="0" marB="0" anchor="ctr"/>
                </a:tc>
                <a:tc>
                  <a:txBody>
                    <a:bodyPr/>
                    <a:lstStyle/>
                    <a:p>
                      <a:pPr algn="ctr">
                        <a:lnSpc>
                          <a:spcPct val="100000"/>
                        </a:lnSpc>
                        <a:spcAft>
                          <a:spcPts val="0"/>
                        </a:spcAft>
                      </a:pPr>
                      <a:r>
                        <a:rPr lang="es-ES" sz="2200" dirty="0">
                          <a:effectLst/>
                        </a:rPr>
                        <a:t>SI</a:t>
                      </a:r>
                      <a:endParaRPr lang="es-ES" sz="2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9351" marR="39351" marT="0" marB="0" anchor="ctr"/>
                </a:tc>
                <a:tc>
                  <a:txBody>
                    <a:bodyPr/>
                    <a:lstStyle/>
                    <a:p>
                      <a:pPr algn="ctr">
                        <a:lnSpc>
                          <a:spcPct val="100000"/>
                        </a:lnSpc>
                        <a:spcAft>
                          <a:spcPts val="0"/>
                        </a:spcAft>
                      </a:pPr>
                      <a:r>
                        <a:rPr lang="es-ES_tradnl" sz="2200" dirty="0">
                          <a:effectLst/>
                        </a:rPr>
                        <a:t>1h 6m</a:t>
                      </a:r>
                      <a:endParaRPr lang="es-ES" sz="2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9351" marR="39351" marT="0" marB="0" anchor="ctr"/>
                </a:tc>
                <a:tc>
                  <a:txBody>
                    <a:bodyPr/>
                    <a:lstStyle/>
                    <a:p>
                      <a:pPr algn="ctr">
                        <a:lnSpc>
                          <a:spcPct val="100000"/>
                        </a:lnSpc>
                        <a:spcAft>
                          <a:spcPts val="0"/>
                        </a:spcAft>
                      </a:pPr>
                      <a:r>
                        <a:rPr lang="es-ES" sz="2200" dirty="0">
                          <a:effectLst/>
                        </a:rPr>
                        <a:t>2.441 M€</a:t>
                      </a:r>
                      <a:endParaRPr lang="es-ES" sz="2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9351" marR="39351" marT="0" marB="0" anchor="ctr"/>
                </a:tc>
                <a:tc>
                  <a:txBody>
                    <a:bodyPr/>
                    <a:lstStyle/>
                    <a:p>
                      <a:pPr algn="ctr">
                        <a:lnSpc>
                          <a:spcPct val="100000"/>
                        </a:lnSpc>
                        <a:spcAft>
                          <a:spcPts val="0"/>
                        </a:spcAft>
                      </a:pPr>
                      <a:r>
                        <a:rPr lang="es-ES" sz="2200" strike="noStrike" baseline="0" dirty="0">
                          <a:effectLst/>
                        </a:rPr>
                        <a:t>1,05 %</a:t>
                      </a:r>
                      <a:endParaRPr lang="es-ES" sz="2200" strike="noStrike" baseline="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9351" marR="39351" marT="0" marB="0" anchor="ctr"/>
                </a:tc>
                <a:extLst>
                  <a:ext uri="{0D108BD9-81ED-4DB2-BD59-A6C34878D82A}">
                    <a16:rowId xmlns:a16="http://schemas.microsoft.com/office/drawing/2014/main" val="735897686"/>
                  </a:ext>
                </a:extLst>
              </a:tr>
              <a:tr h="422808">
                <a:tc>
                  <a:txBody>
                    <a:bodyPr/>
                    <a:lstStyle/>
                    <a:p>
                      <a:pPr algn="ctr">
                        <a:lnSpc>
                          <a:spcPct val="100000"/>
                        </a:lnSpc>
                        <a:spcAft>
                          <a:spcPts val="0"/>
                        </a:spcAft>
                      </a:pPr>
                      <a:r>
                        <a:rPr lang="es-ES" sz="2200" dirty="0">
                          <a:effectLst/>
                        </a:rPr>
                        <a:t>B2</a:t>
                      </a:r>
                      <a:endParaRPr lang="es-ES" sz="2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9351" marR="39351" marT="0" marB="0" anchor="ctr"/>
                </a:tc>
                <a:tc>
                  <a:txBody>
                    <a:bodyPr/>
                    <a:lstStyle/>
                    <a:p>
                      <a:pPr algn="ctr">
                        <a:lnSpc>
                          <a:spcPct val="100000"/>
                        </a:lnSpc>
                        <a:spcAft>
                          <a:spcPts val="0"/>
                        </a:spcAft>
                      </a:pPr>
                      <a:r>
                        <a:rPr lang="es-ES" sz="2200" dirty="0">
                          <a:effectLst/>
                        </a:rPr>
                        <a:t>SI</a:t>
                      </a:r>
                      <a:endParaRPr lang="es-ES" sz="2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9351" marR="39351" marT="0" marB="0" anchor="ctr"/>
                </a:tc>
                <a:tc>
                  <a:txBody>
                    <a:bodyPr/>
                    <a:lstStyle/>
                    <a:p>
                      <a:pPr algn="ctr">
                        <a:lnSpc>
                          <a:spcPct val="100000"/>
                        </a:lnSpc>
                        <a:spcAft>
                          <a:spcPts val="0"/>
                        </a:spcAft>
                      </a:pPr>
                      <a:r>
                        <a:rPr lang="es-ES_tradnl" sz="2200" dirty="0">
                          <a:effectLst/>
                        </a:rPr>
                        <a:t>1h 7m</a:t>
                      </a:r>
                      <a:endParaRPr lang="es-ES" sz="2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9351" marR="39351" marT="0" marB="0" anchor="ctr"/>
                </a:tc>
                <a:tc>
                  <a:txBody>
                    <a:bodyPr/>
                    <a:lstStyle/>
                    <a:p>
                      <a:pPr algn="ctr">
                        <a:lnSpc>
                          <a:spcPct val="100000"/>
                        </a:lnSpc>
                        <a:spcAft>
                          <a:spcPts val="0"/>
                        </a:spcAft>
                      </a:pPr>
                      <a:r>
                        <a:rPr lang="es-ES" sz="2200" dirty="0">
                          <a:effectLst/>
                        </a:rPr>
                        <a:t>2.574 M€</a:t>
                      </a:r>
                      <a:endParaRPr lang="es-ES" sz="2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9351" marR="39351" marT="0" marB="0" anchor="ctr"/>
                </a:tc>
                <a:tc>
                  <a:txBody>
                    <a:bodyPr/>
                    <a:lstStyle/>
                    <a:p>
                      <a:pPr algn="ctr">
                        <a:lnSpc>
                          <a:spcPct val="100000"/>
                        </a:lnSpc>
                        <a:spcAft>
                          <a:spcPts val="0"/>
                        </a:spcAft>
                      </a:pPr>
                      <a:r>
                        <a:rPr lang="es-ES" sz="2200" strike="noStrike" baseline="0" dirty="0">
                          <a:effectLst/>
                        </a:rPr>
                        <a:t>0,85 %</a:t>
                      </a:r>
                      <a:endParaRPr lang="es-ES" sz="2200" strike="noStrike" baseline="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9351" marR="39351" marT="0" marB="0" anchor="ctr"/>
                </a:tc>
                <a:extLst>
                  <a:ext uri="{0D108BD9-81ED-4DB2-BD59-A6C34878D82A}">
                    <a16:rowId xmlns:a16="http://schemas.microsoft.com/office/drawing/2014/main" val="2594505599"/>
                  </a:ext>
                </a:extLst>
              </a:tr>
            </a:tbl>
          </a:graphicData>
        </a:graphic>
      </p:graphicFrame>
    </p:spTree>
    <p:extLst>
      <p:ext uri="{BB962C8B-B14F-4D97-AF65-F5344CB8AC3E}">
        <p14:creationId xmlns:p14="http://schemas.microsoft.com/office/powerpoint/2010/main" val="9890471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contenido 2">
            <a:extLst>
              <a:ext uri="{FF2B5EF4-FFF2-40B4-BE49-F238E27FC236}">
                <a16:creationId xmlns:a16="http://schemas.microsoft.com/office/drawing/2014/main" id="{9ED3DA24-3950-4F5D-97BA-A62957DF72E9}"/>
              </a:ext>
            </a:extLst>
          </p:cNvPr>
          <p:cNvSpPr txBox="1">
            <a:spLocks/>
          </p:cNvSpPr>
          <p:nvPr/>
        </p:nvSpPr>
        <p:spPr>
          <a:xfrm>
            <a:off x="293298" y="1254630"/>
            <a:ext cx="11542144" cy="466285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742950" lvl="1" indent="-285750" algn="just" eaLnBrk="0" fontAlgn="base" hangingPunct="0">
              <a:lnSpc>
                <a:spcPct val="100000"/>
              </a:lnSpc>
              <a:spcBef>
                <a:spcPts val="1800"/>
              </a:spcBef>
              <a:spcAft>
                <a:spcPct val="0"/>
              </a:spcAft>
              <a:buFont typeface="Wingdings" panose="05000000000000000000" pitchFamily="2" charset="2"/>
              <a:buChar char="q"/>
            </a:pPr>
            <a:r>
              <a:rPr lang="es-ES" altLang="es-ES" sz="2400" dirty="0">
                <a:solidFill>
                  <a:srgbClr val="002060"/>
                </a:solidFill>
              </a:rPr>
              <a:t>Debe priorizarse el paso por el norte de Peña Cabarga. </a:t>
            </a:r>
          </a:p>
          <a:p>
            <a:pPr marL="742950" lvl="1" indent="-285750" algn="just" eaLnBrk="0" fontAlgn="base" hangingPunct="0">
              <a:lnSpc>
                <a:spcPct val="100000"/>
              </a:lnSpc>
              <a:spcBef>
                <a:spcPts val="1800"/>
              </a:spcBef>
              <a:spcAft>
                <a:spcPct val="0"/>
              </a:spcAft>
              <a:buFont typeface="Wingdings" panose="05000000000000000000" pitchFamily="2" charset="2"/>
              <a:buChar char="q"/>
            </a:pPr>
            <a:r>
              <a:rPr lang="es-ES" altLang="es-ES" sz="2400" dirty="0">
                <a:solidFill>
                  <a:srgbClr val="002060"/>
                </a:solidFill>
              </a:rPr>
              <a:t>Debe minimizarse el paso por las Marismas de Santoña.</a:t>
            </a:r>
          </a:p>
          <a:p>
            <a:pPr marL="742950" lvl="1" indent="-285750" algn="just" eaLnBrk="0" fontAlgn="base" hangingPunct="0">
              <a:lnSpc>
                <a:spcPct val="100000"/>
              </a:lnSpc>
              <a:spcBef>
                <a:spcPts val="1800"/>
              </a:spcBef>
              <a:spcAft>
                <a:spcPct val="0"/>
              </a:spcAft>
              <a:buFont typeface="Wingdings" panose="05000000000000000000" pitchFamily="2" charset="2"/>
              <a:buChar char="q"/>
            </a:pPr>
            <a:r>
              <a:rPr lang="es-ES" altLang="es-ES" sz="2400" dirty="0">
                <a:solidFill>
                  <a:srgbClr val="002060"/>
                </a:solidFill>
              </a:rPr>
              <a:t>Las paradas en Laredo y Castro Urdiales limitan la velocidad máxima.</a:t>
            </a:r>
          </a:p>
          <a:p>
            <a:pPr marL="742950" lvl="1" indent="-285750" algn="just" eaLnBrk="0" fontAlgn="base" hangingPunct="0">
              <a:lnSpc>
                <a:spcPct val="100000"/>
              </a:lnSpc>
              <a:spcBef>
                <a:spcPts val="1800"/>
              </a:spcBef>
              <a:spcAft>
                <a:spcPct val="0"/>
              </a:spcAft>
              <a:buFont typeface="Wingdings" panose="05000000000000000000" pitchFamily="2" charset="2"/>
              <a:buChar char="q"/>
            </a:pPr>
            <a:r>
              <a:rPr lang="es-ES" altLang="es-ES" sz="2400" dirty="0">
                <a:solidFill>
                  <a:srgbClr val="002060"/>
                </a:solidFill>
              </a:rPr>
              <a:t>El tráfico mixto no supone una penalización importante en los tiempos de viaje.</a:t>
            </a:r>
          </a:p>
          <a:p>
            <a:pPr lvl="1" algn="l" eaLnBrk="0" fontAlgn="base" hangingPunct="0">
              <a:lnSpc>
                <a:spcPct val="100000"/>
              </a:lnSpc>
              <a:spcBef>
                <a:spcPct val="0"/>
              </a:spcBef>
              <a:spcAft>
                <a:spcPct val="0"/>
              </a:spcAft>
            </a:pPr>
            <a:endParaRPr lang="es-ES" sz="2400" dirty="0">
              <a:solidFill>
                <a:srgbClr val="002060"/>
              </a:solidFill>
            </a:endParaRPr>
          </a:p>
          <a:p>
            <a:pPr marL="742950" lvl="1" indent="-285750" algn="l" eaLnBrk="0" fontAlgn="base" hangingPunct="0">
              <a:lnSpc>
                <a:spcPct val="100000"/>
              </a:lnSpc>
              <a:spcBef>
                <a:spcPct val="0"/>
              </a:spcBef>
              <a:spcAft>
                <a:spcPct val="0"/>
              </a:spcAft>
              <a:buFont typeface="Wingdings" panose="05000000000000000000" pitchFamily="2" charset="2"/>
              <a:buChar char="q"/>
            </a:pPr>
            <a:endParaRPr lang="es-ES" altLang="es-ES" sz="2400" dirty="0">
              <a:solidFill>
                <a:srgbClr val="002060"/>
              </a:solidFill>
            </a:endParaRPr>
          </a:p>
          <a:p>
            <a:pPr eaLnBrk="0" fontAlgn="base" hangingPunct="0">
              <a:lnSpc>
                <a:spcPct val="100000"/>
              </a:lnSpc>
              <a:spcBef>
                <a:spcPct val="0"/>
              </a:spcBef>
              <a:spcAft>
                <a:spcPct val="0"/>
              </a:spcAft>
            </a:pPr>
            <a:r>
              <a:rPr lang="es-ES" altLang="es-ES" b="1" dirty="0">
                <a:solidFill>
                  <a:srgbClr val="002060"/>
                </a:solidFill>
              </a:rPr>
              <a:t>PROPUESTA</a:t>
            </a:r>
          </a:p>
          <a:p>
            <a:pPr lvl="1" eaLnBrk="0" fontAlgn="base" hangingPunct="0">
              <a:lnSpc>
                <a:spcPct val="100000"/>
              </a:lnSpc>
              <a:spcBef>
                <a:spcPts val="1200"/>
              </a:spcBef>
              <a:spcAft>
                <a:spcPct val="0"/>
              </a:spcAft>
            </a:pPr>
            <a:r>
              <a:rPr lang="es-ES" sz="2400" b="1" dirty="0">
                <a:solidFill>
                  <a:srgbClr val="002060"/>
                </a:solidFill>
              </a:rPr>
              <a:t>Redacción de Fase II considerando las alternativas más favorables: A1 y C1</a:t>
            </a:r>
          </a:p>
          <a:p>
            <a:pPr marL="285750" indent="-285750" algn="l" eaLnBrk="0" fontAlgn="base" hangingPunct="0">
              <a:lnSpc>
                <a:spcPct val="100000"/>
              </a:lnSpc>
              <a:spcBef>
                <a:spcPct val="0"/>
              </a:spcBef>
              <a:spcAft>
                <a:spcPct val="0"/>
              </a:spcAft>
              <a:buFont typeface="Wingdings" panose="05000000000000000000" pitchFamily="2" charset="2"/>
              <a:buChar char="Ø"/>
            </a:pPr>
            <a:endParaRPr lang="es-ES" sz="1600" dirty="0">
              <a:solidFill>
                <a:srgbClr val="002060"/>
              </a:solidFill>
            </a:endParaRPr>
          </a:p>
          <a:p>
            <a:pPr algn="l" eaLnBrk="0" fontAlgn="base" hangingPunct="0">
              <a:lnSpc>
                <a:spcPct val="100000"/>
              </a:lnSpc>
              <a:spcBef>
                <a:spcPct val="0"/>
              </a:spcBef>
              <a:spcAft>
                <a:spcPct val="0"/>
              </a:spcAft>
            </a:pPr>
            <a:endParaRPr lang="es-ES" altLang="es-ES" sz="1600" dirty="0">
              <a:solidFill>
                <a:srgbClr val="002060"/>
              </a:solidFill>
            </a:endParaRPr>
          </a:p>
          <a:p>
            <a:pPr algn="l" eaLnBrk="0" fontAlgn="base" hangingPunct="0">
              <a:lnSpc>
                <a:spcPct val="100000"/>
              </a:lnSpc>
              <a:spcBef>
                <a:spcPct val="0"/>
              </a:spcBef>
              <a:spcAft>
                <a:spcPct val="0"/>
              </a:spcAft>
            </a:pPr>
            <a:endParaRPr lang="es-ES" altLang="es-ES" sz="1600" dirty="0">
              <a:solidFill>
                <a:srgbClr val="002060"/>
              </a:solidFill>
            </a:endParaRPr>
          </a:p>
          <a:p>
            <a:pPr marL="342900" indent="-342900" algn="l" eaLnBrk="0" fontAlgn="base" hangingPunct="0">
              <a:lnSpc>
                <a:spcPct val="100000"/>
              </a:lnSpc>
              <a:spcBef>
                <a:spcPct val="0"/>
              </a:spcBef>
              <a:spcAft>
                <a:spcPct val="0"/>
              </a:spcAft>
              <a:buFontTx/>
              <a:buChar char="-"/>
            </a:pPr>
            <a:endParaRPr lang="es-ES" altLang="es-ES" sz="1600" dirty="0">
              <a:solidFill>
                <a:srgbClr val="002060"/>
              </a:solidFill>
            </a:endParaRPr>
          </a:p>
        </p:txBody>
      </p:sp>
      <p:sp>
        <p:nvSpPr>
          <p:cNvPr id="4" name="Rectángulo: esquinas redondeadas 3">
            <a:extLst>
              <a:ext uri="{FF2B5EF4-FFF2-40B4-BE49-F238E27FC236}">
                <a16:creationId xmlns:a16="http://schemas.microsoft.com/office/drawing/2014/main" id="{798A84B3-008D-4CD9-975E-4D34461479FF}"/>
              </a:ext>
            </a:extLst>
          </p:cNvPr>
          <p:cNvSpPr/>
          <p:nvPr/>
        </p:nvSpPr>
        <p:spPr>
          <a:xfrm>
            <a:off x="937550" y="3934076"/>
            <a:ext cx="10566922" cy="153199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ES" sz="2400" b="1" dirty="0"/>
          </a:p>
        </p:txBody>
      </p:sp>
      <p:sp>
        <p:nvSpPr>
          <p:cNvPr id="8" name="Título 1">
            <a:extLst>
              <a:ext uri="{FF2B5EF4-FFF2-40B4-BE49-F238E27FC236}">
                <a16:creationId xmlns:a16="http://schemas.microsoft.com/office/drawing/2014/main" id="{AD087FAA-AFCD-4978-BD05-AD2EF93D1068}"/>
              </a:ext>
            </a:extLst>
          </p:cNvPr>
          <p:cNvSpPr>
            <a:spLocks noGrp="1"/>
          </p:cNvSpPr>
          <p:nvPr>
            <p:ph type="title"/>
          </p:nvPr>
        </p:nvSpPr>
        <p:spPr>
          <a:xfrm>
            <a:off x="3105508" y="166717"/>
            <a:ext cx="6642341" cy="342241"/>
          </a:xfrm>
          <a:prstGeom prst="rect">
            <a:avLst/>
          </a:prstGeom>
          <a:noFill/>
          <a:ln>
            <a:noFill/>
          </a:ln>
        </p:spPr>
        <p:txBody>
          <a:bodyPr anchor="ctr">
            <a:noAutofit/>
          </a:bodyPr>
          <a:lstStyle/>
          <a:p>
            <a:r>
              <a:rPr lang="es-ES" sz="2000" dirty="0">
                <a:solidFill>
                  <a:srgbClr val="002060"/>
                </a:solidFill>
              </a:rPr>
              <a:t>8. Conclusiones</a:t>
            </a:r>
          </a:p>
        </p:txBody>
      </p:sp>
    </p:spTree>
    <p:extLst>
      <p:ext uri="{BB962C8B-B14F-4D97-AF65-F5344CB8AC3E}">
        <p14:creationId xmlns:p14="http://schemas.microsoft.com/office/powerpoint/2010/main" val="38545257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B446F55A-DCE9-4A26-B2D5-50AD5CFF5C8E}"/>
              </a:ext>
            </a:extLst>
          </p:cNvPr>
          <p:cNvSpPr>
            <a:spLocks noGrp="1"/>
          </p:cNvSpPr>
          <p:nvPr>
            <p:ph type="title"/>
          </p:nvPr>
        </p:nvSpPr>
        <p:spPr>
          <a:xfrm>
            <a:off x="3105508" y="166717"/>
            <a:ext cx="6642341" cy="342241"/>
          </a:xfrm>
          <a:prstGeom prst="rect">
            <a:avLst/>
          </a:prstGeom>
          <a:noFill/>
          <a:ln>
            <a:noFill/>
          </a:ln>
        </p:spPr>
        <p:txBody>
          <a:bodyPr anchor="ctr">
            <a:noAutofit/>
          </a:bodyPr>
          <a:lstStyle/>
          <a:p>
            <a:r>
              <a:rPr lang="es-ES" sz="2000" dirty="0">
                <a:solidFill>
                  <a:srgbClr val="002060"/>
                </a:solidFill>
              </a:rPr>
              <a:t>8. Conclusiones</a:t>
            </a:r>
          </a:p>
        </p:txBody>
      </p:sp>
      <p:sp>
        <p:nvSpPr>
          <p:cNvPr id="7" name="Marcador de contenido 2">
            <a:extLst>
              <a:ext uri="{FF2B5EF4-FFF2-40B4-BE49-F238E27FC236}">
                <a16:creationId xmlns:a16="http://schemas.microsoft.com/office/drawing/2014/main" id="{33D5F503-AD4B-4448-B232-430B353367AA}"/>
              </a:ext>
            </a:extLst>
          </p:cNvPr>
          <p:cNvSpPr txBox="1">
            <a:spLocks/>
          </p:cNvSpPr>
          <p:nvPr/>
        </p:nvSpPr>
        <p:spPr>
          <a:xfrm>
            <a:off x="350807" y="1231586"/>
            <a:ext cx="5745193" cy="56113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eaLnBrk="0" fontAlgn="base" hangingPunct="0">
              <a:lnSpc>
                <a:spcPct val="100000"/>
              </a:lnSpc>
              <a:spcBef>
                <a:spcPct val="0"/>
              </a:spcBef>
              <a:spcAft>
                <a:spcPct val="0"/>
              </a:spcAft>
            </a:pPr>
            <a:r>
              <a:rPr lang="es-ES" altLang="es-ES" b="1" u="sng" dirty="0">
                <a:solidFill>
                  <a:srgbClr val="002060"/>
                </a:solidFill>
              </a:rPr>
              <a:t>TRAZADOS PROPUESTOS PARA FASE II</a:t>
            </a:r>
            <a:endParaRPr lang="es-ES" altLang="es-ES" sz="2400" u="sng" dirty="0">
              <a:solidFill>
                <a:srgbClr val="002060"/>
              </a:solidFill>
            </a:endParaRPr>
          </a:p>
          <a:p>
            <a:pPr algn="l" eaLnBrk="0" fontAlgn="base" hangingPunct="0">
              <a:lnSpc>
                <a:spcPct val="100000"/>
              </a:lnSpc>
              <a:spcBef>
                <a:spcPct val="0"/>
              </a:spcBef>
              <a:spcAft>
                <a:spcPct val="0"/>
              </a:spcAft>
            </a:pPr>
            <a:endParaRPr lang="es-ES" altLang="es-ES" dirty="0">
              <a:solidFill>
                <a:srgbClr val="002060"/>
              </a:solidFill>
            </a:endParaRPr>
          </a:p>
        </p:txBody>
      </p:sp>
      <p:pic>
        <p:nvPicPr>
          <p:cNvPr id="4" name="Imagen 3" descr="Mapa&#10;&#10;Descripción generada automáticamente">
            <a:extLst>
              <a:ext uri="{FF2B5EF4-FFF2-40B4-BE49-F238E27FC236}">
                <a16:creationId xmlns:a16="http://schemas.microsoft.com/office/drawing/2014/main" id="{5D326532-51FC-4869-81C2-790EA1E8B90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92719"/>
            <a:ext cx="12192000" cy="4233650"/>
          </a:xfrm>
          <a:prstGeom prst="rect">
            <a:avLst/>
          </a:prstGeom>
        </p:spPr>
      </p:pic>
      <p:graphicFrame>
        <p:nvGraphicFramePr>
          <p:cNvPr id="5" name="Tabla 4">
            <a:extLst>
              <a:ext uri="{FF2B5EF4-FFF2-40B4-BE49-F238E27FC236}">
                <a16:creationId xmlns:a16="http://schemas.microsoft.com/office/drawing/2014/main" id="{7B57FE7E-FB21-40F9-8BFC-7AEB55BA6B24}"/>
              </a:ext>
            </a:extLst>
          </p:cNvPr>
          <p:cNvGraphicFramePr>
            <a:graphicFrameLocks noGrp="1"/>
          </p:cNvGraphicFramePr>
          <p:nvPr>
            <p:extLst>
              <p:ext uri="{D42A27DB-BD31-4B8C-83A1-F6EECF244321}">
                <p14:modId xmlns:p14="http://schemas.microsoft.com/office/powerpoint/2010/main" val="174219620"/>
              </p:ext>
            </p:extLst>
          </p:nvPr>
        </p:nvGraphicFramePr>
        <p:xfrm>
          <a:off x="381965" y="4952807"/>
          <a:ext cx="3796496" cy="948179"/>
        </p:xfrm>
        <a:graphic>
          <a:graphicData uri="http://schemas.openxmlformats.org/drawingml/2006/table">
            <a:tbl>
              <a:tblPr firstRow="1" bandRow="1">
                <a:tableStyleId>{F2DE63D5-997A-4646-A377-4702673A728D}</a:tableStyleId>
              </a:tblPr>
              <a:tblGrid>
                <a:gridCol w="450253">
                  <a:extLst>
                    <a:ext uri="{9D8B030D-6E8A-4147-A177-3AD203B41FA5}">
                      <a16:colId xmlns:a16="http://schemas.microsoft.com/office/drawing/2014/main" val="1942953274"/>
                    </a:ext>
                  </a:extLst>
                </a:gridCol>
                <a:gridCol w="1230165">
                  <a:extLst>
                    <a:ext uri="{9D8B030D-6E8A-4147-A177-3AD203B41FA5}">
                      <a16:colId xmlns:a16="http://schemas.microsoft.com/office/drawing/2014/main" val="2441595569"/>
                    </a:ext>
                  </a:extLst>
                </a:gridCol>
                <a:gridCol w="2116078">
                  <a:extLst>
                    <a:ext uri="{9D8B030D-6E8A-4147-A177-3AD203B41FA5}">
                      <a16:colId xmlns:a16="http://schemas.microsoft.com/office/drawing/2014/main" val="1602196005"/>
                    </a:ext>
                  </a:extLst>
                </a:gridCol>
              </a:tblGrid>
              <a:tr h="430019">
                <a:tc>
                  <a:txBody>
                    <a:bodyPr/>
                    <a:lstStyle/>
                    <a:p>
                      <a:endParaRPr lang="es-ES" sz="1000" dirty="0">
                        <a:solidFill>
                          <a:sysClr val="windowText" lastClr="000000"/>
                        </a:solidFil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tc>
                  <a:txBody>
                    <a:bodyPr/>
                    <a:lstStyle/>
                    <a:p>
                      <a:pPr algn="ctr"/>
                      <a:r>
                        <a:rPr lang="es-ES" sz="1100" b="1" kern="1200" dirty="0">
                          <a:solidFill>
                            <a:sysClr val="windowText" lastClr="000000"/>
                          </a:solidFill>
                        </a:rPr>
                        <a:t>Tiempo de viaje (con paradas)</a:t>
                      </a:r>
                      <a:endParaRPr lang="es-ES" sz="1100" b="1" kern="1200" dirty="0">
                        <a:solidFill>
                          <a:sysClr val="windowText" lastClr="000000"/>
                        </a:solidFill>
                        <a:latin typeface="+mn-lt"/>
                        <a:ea typeface="+mn-ea"/>
                        <a:cs typeface="+mn-cs"/>
                      </a:endParaRPr>
                    </a:p>
                  </a:txBody>
                  <a:tcPr anchor="ctr">
                    <a:lnT w="12700" cap="flat" cmpd="sng" algn="ctr">
                      <a:solidFill>
                        <a:schemeClr val="tx1"/>
                      </a:solidFill>
                      <a:prstDash val="solid"/>
                      <a:round/>
                      <a:headEnd type="none" w="med" len="med"/>
                      <a:tailEnd type="none" w="med" len="med"/>
                    </a:lnT>
                    <a:solidFill>
                      <a:schemeClr val="bg1"/>
                    </a:solidFill>
                  </a:tcPr>
                </a:tc>
                <a:tc>
                  <a:txBody>
                    <a:bodyPr/>
                    <a:lstStyle/>
                    <a:p>
                      <a:pPr algn="ctr"/>
                      <a:r>
                        <a:rPr lang="es-ES" sz="1100" b="1" dirty="0">
                          <a:solidFill>
                            <a:sysClr val="windowText" lastClr="000000"/>
                          </a:solidFill>
                        </a:rPr>
                        <a:t>Presupuesto base de licitación (sin IVA)</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93158825"/>
                  </a:ext>
                </a:extLst>
              </a:tr>
              <a:tr h="152295">
                <a:tc>
                  <a:txBody>
                    <a:bodyPr/>
                    <a:lstStyle/>
                    <a:p>
                      <a:pPr algn="ctr"/>
                      <a:r>
                        <a:rPr lang="es-ES" sz="1100" b="1" kern="1200" dirty="0">
                          <a:solidFill>
                            <a:schemeClr val="bg1"/>
                          </a:solidFill>
                        </a:rPr>
                        <a:t>A1</a:t>
                      </a:r>
                      <a:endParaRPr lang="es-ES" sz="1100" b="1" kern="1200" dirty="0">
                        <a:solidFill>
                          <a:schemeClr val="bg1"/>
                        </a:solidFill>
                        <a:latin typeface="+mn-lt"/>
                        <a:ea typeface="+mn-ea"/>
                        <a:cs typeface="+mn-cs"/>
                      </a:endParaRPr>
                    </a:p>
                  </a:txBody>
                  <a:tcPr anchor="ctr">
                    <a:lnL w="12700" cap="flat" cmpd="sng" algn="ctr">
                      <a:solidFill>
                        <a:schemeClr val="tx1"/>
                      </a:solidFill>
                      <a:prstDash val="solid"/>
                      <a:round/>
                      <a:headEnd type="none" w="med" len="med"/>
                      <a:tailEnd type="none" w="med" len="med"/>
                    </a:lnL>
                    <a:solidFill>
                      <a:srgbClr val="267301"/>
                    </a:solidFill>
                  </a:tcPr>
                </a:tc>
                <a:tc>
                  <a:txBody>
                    <a:bodyPr/>
                    <a:lstStyle/>
                    <a:p>
                      <a:pPr algn="ctr"/>
                      <a:r>
                        <a:rPr lang="es-ES" sz="1100" dirty="0">
                          <a:solidFill>
                            <a:schemeClr val="bg1"/>
                          </a:solidFill>
                        </a:rPr>
                        <a:t>1h 3 min</a:t>
                      </a:r>
                    </a:p>
                  </a:txBody>
                  <a:tcPr anchor="ctr">
                    <a:solidFill>
                      <a:srgbClr val="267301"/>
                    </a:solidFill>
                  </a:tcPr>
                </a:tc>
                <a:tc>
                  <a:txBody>
                    <a:bodyPr/>
                    <a:lstStyle/>
                    <a:p>
                      <a:pPr algn="ctr"/>
                      <a:r>
                        <a:rPr lang="es-ES" sz="1100" dirty="0">
                          <a:solidFill>
                            <a:schemeClr val="bg1"/>
                          </a:solidFill>
                        </a:rPr>
                        <a:t>2.025</a:t>
                      </a:r>
                      <a:r>
                        <a:rPr lang="es-ES" sz="1100" baseline="0" dirty="0">
                          <a:solidFill>
                            <a:schemeClr val="bg1"/>
                          </a:solidFill>
                        </a:rPr>
                        <a:t> M€</a:t>
                      </a:r>
                    </a:p>
                  </a:txBody>
                  <a:tcPr anchor="ctr">
                    <a:lnR w="12700" cap="flat" cmpd="sng" algn="ctr">
                      <a:solidFill>
                        <a:schemeClr val="tx1"/>
                      </a:solidFill>
                      <a:prstDash val="solid"/>
                      <a:round/>
                      <a:headEnd type="none" w="med" len="med"/>
                      <a:tailEnd type="none" w="med" len="med"/>
                    </a:lnR>
                    <a:solidFill>
                      <a:srgbClr val="267301"/>
                    </a:solidFill>
                  </a:tcPr>
                </a:tc>
                <a:extLst>
                  <a:ext uri="{0D108BD9-81ED-4DB2-BD59-A6C34878D82A}">
                    <a16:rowId xmlns:a16="http://schemas.microsoft.com/office/drawing/2014/main" val="352071973"/>
                  </a:ext>
                </a:extLst>
              </a:tr>
              <a:tr h="154031">
                <a:tc>
                  <a:txBody>
                    <a:bodyPr/>
                    <a:lstStyle/>
                    <a:p>
                      <a:pPr algn="ctr"/>
                      <a:r>
                        <a:rPr lang="es-ES" sz="1100" b="1" kern="1200" dirty="0">
                          <a:solidFill>
                            <a:schemeClr val="bg1"/>
                          </a:solidFill>
                        </a:rPr>
                        <a:t>C1</a:t>
                      </a:r>
                      <a:endParaRPr lang="es-ES" sz="1100" b="1" kern="1200" dirty="0">
                        <a:solidFill>
                          <a:schemeClr val="bg1"/>
                        </a:solidFill>
                        <a:latin typeface="+mn-lt"/>
                        <a:ea typeface="+mn-ea"/>
                        <a:cs typeface="+mn-cs"/>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894365"/>
                    </a:solidFill>
                  </a:tcPr>
                </a:tc>
                <a:tc>
                  <a:txBody>
                    <a:bodyPr/>
                    <a:lstStyle/>
                    <a:p>
                      <a:pPr algn="ctr"/>
                      <a:r>
                        <a:rPr lang="es-ES" sz="1100" dirty="0">
                          <a:solidFill>
                            <a:schemeClr val="bg1"/>
                          </a:solidFill>
                        </a:rPr>
                        <a:t>58 min</a:t>
                      </a:r>
                    </a:p>
                  </a:txBody>
                  <a:tcPr anchor="ctr">
                    <a:lnB w="12700" cap="flat" cmpd="sng" algn="ctr">
                      <a:solidFill>
                        <a:schemeClr val="tx1"/>
                      </a:solidFill>
                      <a:prstDash val="solid"/>
                      <a:round/>
                      <a:headEnd type="none" w="med" len="med"/>
                      <a:tailEnd type="none" w="med" len="med"/>
                    </a:lnB>
                    <a:solidFill>
                      <a:srgbClr val="894365"/>
                    </a:solidFill>
                  </a:tcPr>
                </a:tc>
                <a:tc>
                  <a:txBody>
                    <a:bodyPr/>
                    <a:lstStyle/>
                    <a:p>
                      <a:pPr algn="ctr"/>
                      <a:r>
                        <a:rPr lang="es-ES" sz="1100" dirty="0">
                          <a:solidFill>
                            <a:schemeClr val="bg1"/>
                          </a:solidFill>
                        </a:rPr>
                        <a:t>2.193</a:t>
                      </a:r>
                      <a:r>
                        <a:rPr lang="es-ES" sz="1100" baseline="0" dirty="0">
                          <a:solidFill>
                            <a:schemeClr val="bg1"/>
                          </a:solidFill>
                        </a:rPr>
                        <a:t> M€</a:t>
                      </a: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894365"/>
                    </a:solidFill>
                  </a:tcPr>
                </a:tc>
                <a:extLst>
                  <a:ext uri="{0D108BD9-81ED-4DB2-BD59-A6C34878D82A}">
                    <a16:rowId xmlns:a16="http://schemas.microsoft.com/office/drawing/2014/main" val="1795894516"/>
                  </a:ext>
                </a:extLst>
              </a:tr>
            </a:tbl>
          </a:graphicData>
        </a:graphic>
      </p:graphicFrame>
    </p:spTree>
    <p:extLst>
      <p:ext uri="{BB962C8B-B14F-4D97-AF65-F5344CB8AC3E}">
        <p14:creationId xmlns:p14="http://schemas.microsoft.com/office/powerpoint/2010/main" val="29043945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echa: a la derecha 2">
            <a:extLst>
              <a:ext uri="{FF2B5EF4-FFF2-40B4-BE49-F238E27FC236}">
                <a16:creationId xmlns:a16="http://schemas.microsoft.com/office/drawing/2014/main" id="{DB76E3D6-DAD2-4E7B-BD3E-4F277BF45C88}"/>
              </a:ext>
            </a:extLst>
          </p:cNvPr>
          <p:cNvSpPr/>
          <p:nvPr/>
        </p:nvSpPr>
        <p:spPr>
          <a:xfrm>
            <a:off x="1190876" y="1333500"/>
            <a:ext cx="9781492" cy="4843462"/>
          </a:xfrm>
          <a:prstGeom prst="rightArrow">
            <a:avLst/>
          </a:prstGeom>
        </p:spPr>
        <p:style>
          <a:lnRef idx="0">
            <a:schemeClr val="accent1">
              <a:hueOff val="0"/>
              <a:satOff val="0"/>
              <a:lumOff val="0"/>
              <a:alphaOff val="0"/>
            </a:schemeClr>
          </a:lnRef>
          <a:fillRef idx="1">
            <a:schemeClr val="accent1">
              <a:tint val="40000"/>
              <a:hueOff val="0"/>
              <a:satOff val="0"/>
              <a:lumOff val="0"/>
              <a:alphaOff val="0"/>
            </a:schemeClr>
          </a:fillRef>
          <a:effectRef idx="1">
            <a:schemeClr val="accent1">
              <a:tint val="40000"/>
              <a:hueOff val="0"/>
              <a:satOff val="0"/>
              <a:lumOff val="0"/>
              <a:alphaOff val="0"/>
            </a:schemeClr>
          </a:effectRef>
          <a:fontRef idx="minor">
            <a:schemeClr val="dk1">
              <a:hueOff val="0"/>
              <a:satOff val="0"/>
              <a:lumOff val="0"/>
              <a:alphaOff val="0"/>
            </a:schemeClr>
          </a:fontRef>
        </p:style>
      </p:sp>
      <p:sp>
        <p:nvSpPr>
          <p:cNvPr id="4" name="Forma libre: forma 3">
            <a:extLst>
              <a:ext uri="{FF2B5EF4-FFF2-40B4-BE49-F238E27FC236}">
                <a16:creationId xmlns:a16="http://schemas.microsoft.com/office/drawing/2014/main" id="{D5F860FB-6BD8-44B9-9B70-58CF96F7ED1D}"/>
              </a:ext>
            </a:extLst>
          </p:cNvPr>
          <p:cNvSpPr/>
          <p:nvPr/>
        </p:nvSpPr>
        <p:spPr>
          <a:xfrm>
            <a:off x="790763" y="2786538"/>
            <a:ext cx="2770149" cy="1937385"/>
          </a:xfrm>
          <a:custGeom>
            <a:avLst/>
            <a:gdLst>
              <a:gd name="connsiteX0" fmla="*/ 0 w 2770149"/>
              <a:gd name="connsiteY0" fmla="*/ 322904 h 1937385"/>
              <a:gd name="connsiteX1" fmla="*/ 322904 w 2770149"/>
              <a:gd name="connsiteY1" fmla="*/ 0 h 1937385"/>
              <a:gd name="connsiteX2" fmla="*/ 2447245 w 2770149"/>
              <a:gd name="connsiteY2" fmla="*/ 0 h 1937385"/>
              <a:gd name="connsiteX3" fmla="*/ 2770149 w 2770149"/>
              <a:gd name="connsiteY3" fmla="*/ 322904 h 1937385"/>
              <a:gd name="connsiteX4" fmla="*/ 2770149 w 2770149"/>
              <a:gd name="connsiteY4" fmla="*/ 1614481 h 1937385"/>
              <a:gd name="connsiteX5" fmla="*/ 2447245 w 2770149"/>
              <a:gd name="connsiteY5" fmla="*/ 1937385 h 1937385"/>
              <a:gd name="connsiteX6" fmla="*/ 322904 w 2770149"/>
              <a:gd name="connsiteY6" fmla="*/ 1937385 h 1937385"/>
              <a:gd name="connsiteX7" fmla="*/ 0 w 2770149"/>
              <a:gd name="connsiteY7" fmla="*/ 1614481 h 1937385"/>
              <a:gd name="connsiteX8" fmla="*/ 0 w 2770149"/>
              <a:gd name="connsiteY8" fmla="*/ 322904 h 1937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0149" h="1937385">
                <a:moveTo>
                  <a:pt x="0" y="322904"/>
                </a:moveTo>
                <a:cubicBezTo>
                  <a:pt x="0" y="144569"/>
                  <a:pt x="144569" y="0"/>
                  <a:pt x="322904" y="0"/>
                </a:cubicBezTo>
                <a:lnTo>
                  <a:pt x="2447245" y="0"/>
                </a:lnTo>
                <a:cubicBezTo>
                  <a:pt x="2625580" y="0"/>
                  <a:pt x="2770149" y="144569"/>
                  <a:pt x="2770149" y="322904"/>
                </a:cubicBezTo>
                <a:lnTo>
                  <a:pt x="2770149" y="1614481"/>
                </a:lnTo>
                <a:cubicBezTo>
                  <a:pt x="2770149" y="1792816"/>
                  <a:pt x="2625580" y="1937385"/>
                  <a:pt x="2447245" y="1937385"/>
                </a:cubicBezTo>
                <a:lnTo>
                  <a:pt x="322904" y="1937385"/>
                </a:lnTo>
                <a:cubicBezTo>
                  <a:pt x="144569" y="1937385"/>
                  <a:pt x="0" y="1792816"/>
                  <a:pt x="0" y="1614481"/>
                </a:cubicBezTo>
                <a:lnTo>
                  <a:pt x="0" y="322904"/>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182205" tIns="182205" rIns="182205" bIns="182205" numCol="1" spcCol="1270" anchor="ctr" anchorCtr="0">
            <a:noAutofit/>
          </a:bodyPr>
          <a:lstStyle/>
          <a:p>
            <a:pPr marL="0" lvl="0" indent="0" algn="ctr" defTabSz="1022350" rtl="0">
              <a:lnSpc>
                <a:spcPct val="90000"/>
              </a:lnSpc>
              <a:spcBef>
                <a:spcPct val="0"/>
              </a:spcBef>
              <a:spcAft>
                <a:spcPct val="35000"/>
              </a:spcAft>
              <a:buNone/>
            </a:pPr>
            <a:r>
              <a:rPr lang="es-ES" sz="2300" b="1" kern="1200" dirty="0"/>
              <a:t>Fase II </a:t>
            </a:r>
          </a:p>
          <a:p>
            <a:pPr marL="0" lvl="0" indent="0" algn="ctr" defTabSz="1022350" rtl="0">
              <a:lnSpc>
                <a:spcPct val="90000"/>
              </a:lnSpc>
              <a:spcBef>
                <a:spcPct val="0"/>
              </a:spcBef>
              <a:spcAft>
                <a:spcPct val="35000"/>
              </a:spcAft>
              <a:buNone/>
            </a:pPr>
            <a:r>
              <a:rPr lang="es-ES" sz="2300" b="1" kern="1200" dirty="0"/>
              <a:t>Estudio informativo Estudio de impacto ambiental</a:t>
            </a:r>
          </a:p>
        </p:txBody>
      </p:sp>
      <p:sp>
        <p:nvSpPr>
          <p:cNvPr id="5" name="Forma libre: forma 4">
            <a:extLst>
              <a:ext uri="{FF2B5EF4-FFF2-40B4-BE49-F238E27FC236}">
                <a16:creationId xmlns:a16="http://schemas.microsoft.com/office/drawing/2014/main" id="{797433AF-68E6-4215-BCB4-128916E8FF29}"/>
              </a:ext>
            </a:extLst>
          </p:cNvPr>
          <p:cNvSpPr/>
          <p:nvPr/>
        </p:nvSpPr>
        <p:spPr>
          <a:xfrm>
            <a:off x="3898480" y="2786538"/>
            <a:ext cx="5849369" cy="1937385"/>
          </a:xfrm>
          <a:custGeom>
            <a:avLst/>
            <a:gdLst>
              <a:gd name="connsiteX0" fmla="*/ 0 w 2770149"/>
              <a:gd name="connsiteY0" fmla="*/ 322904 h 1937385"/>
              <a:gd name="connsiteX1" fmla="*/ 322904 w 2770149"/>
              <a:gd name="connsiteY1" fmla="*/ 0 h 1937385"/>
              <a:gd name="connsiteX2" fmla="*/ 2447245 w 2770149"/>
              <a:gd name="connsiteY2" fmla="*/ 0 h 1937385"/>
              <a:gd name="connsiteX3" fmla="*/ 2770149 w 2770149"/>
              <a:gd name="connsiteY3" fmla="*/ 322904 h 1937385"/>
              <a:gd name="connsiteX4" fmla="*/ 2770149 w 2770149"/>
              <a:gd name="connsiteY4" fmla="*/ 1614481 h 1937385"/>
              <a:gd name="connsiteX5" fmla="*/ 2447245 w 2770149"/>
              <a:gd name="connsiteY5" fmla="*/ 1937385 h 1937385"/>
              <a:gd name="connsiteX6" fmla="*/ 322904 w 2770149"/>
              <a:gd name="connsiteY6" fmla="*/ 1937385 h 1937385"/>
              <a:gd name="connsiteX7" fmla="*/ 0 w 2770149"/>
              <a:gd name="connsiteY7" fmla="*/ 1614481 h 1937385"/>
              <a:gd name="connsiteX8" fmla="*/ 0 w 2770149"/>
              <a:gd name="connsiteY8" fmla="*/ 322904 h 1937385"/>
              <a:gd name="connsiteX0" fmla="*/ 17 w 2770166"/>
              <a:gd name="connsiteY0" fmla="*/ 322904 h 1937385"/>
              <a:gd name="connsiteX1" fmla="*/ 172937 w 2770166"/>
              <a:gd name="connsiteY1" fmla="*/ 0 h 1937385"/>
              <a:gd name="connsiteX2" fmla="*/ 2447262 w 2770166"/>
              <a:gd name="connsiteY2" fmla="*/ 0 h 1937385"/>
              <a:gd name="connsiteX3" fmla="*/ 2770166 w 2770166"/>
              <a:gd name="connsiteY3" fmla="*/ 322904 h 1937385"/>
              <a:gd name="connsiteX4" fmla="*/ 2770166 w 2770166"/>
              <a:gd name="connsiteY4" fmla="*/ 1614481 h 1937385"/>
              <a:gd name="connsiteX5" fmla="*/ 2447262 w 2770166"/>
              <a:gd name="connsiteY5" fmla="*/ 1937385 h 1937385"/>
              <a:gd name="connsiteX6" fmla="*/ 322921 w 2770166"/>
              <a:gd name="connsiteY6" fmla="*/ 1937385 h 1937385"/>
              <a:gd name="connsiteX7" fmla="*/ 17 w 2770166"/>
              <a:gd name="connsiteY7" fmla="*/ 1614481 h 1937385"/>
              <a:gd name="connsiteX8" fmla="*/ 17 w 2770166"/>
              <a:gd name="connsiteY8" fmla="*/ 322904 h 1937385"/>
              <a:gd name="connsiteX0" fmla="*/ 17 w 2770166"/>
              <a:gd name="connsiteY0" fmla="*/ 322904 h 1937385"/>
              <a:gd name="connsiteX1" fmla="*/ 172937 w 2770166"/>
              <a:gd name="connsiteY1" fmla="*/ 0 h 1937385"/>
              <a:gd name="connsiteX2" fmla="*/ 2447262 w 2770166"/>
              <a:gd name="connsiteY2" fmla="*/ 0 h 1937385"/>
              <a:gd name="connsiteX3" fmla="*/ 2770166 w 2770166"/>
              <a:gd name="connsiteY3" fmla="*/ 322904 h 1937385"/>
              <a:gd name="connsiteX4" fmla="*/ 2770166 w 2770166"/>
              <a:gd name="connsiteY4" fmla="*/ 1614481 h 1937385"/>
              <a:gd name="connsiteX5" fmla="*/ 2447262 w 2770166"/>
              <a:gd name="connsiteY5" fmla="*/ 1937385 h 1937385"/>
              <a:gd name="connsiteX6" fmla="*/ 189602 w 2770166"/>
              <a:gd name="connsiteY6" fmla="*/ 1925662 h 1937385"/>
              <a:gd name="connsiteX7" fmla="*/ 17 w 2770166"/>
              <a:gd name="connsiteY7" fmla="*/ 1614481 h 1937385"/>
              <a:gd name="connsiteX8" fmla="*/ 17 w 2770166"/>
              <a:gd name="connsiteY8" fmla="*/ 322904 h 1937385"/>
              <a:gd name="connsiteX0" fmla="*/ 17 w 2771712"/>
              <a:gd name="connsiteY0" fmla="*/ 322904 h 1937385"/>
              <a:gd name="connsiteX1" fmla="*/ 172937 w 2771712"/>
              <a:gd name="connsiteY1" fmla="*/ 0 h 1937385"/>
              <a:gd name="connsiteX2" fmla="*/ 2447262 w 2771712"/>
              <a:gd name="connsiteY2" fmla="*/ 0 h 1937385"/>
              <a:gd name="connsiteX3" fmla="*/ 2770166 w 2771712"/>
              <a:gd name="connsiteY3" fmla="*/ 322904 h 1937385"/>
              <a:gd name="connsiteX4" fmla="*/ 2770166 w 2771712"/>
              <a:gd name="connsiteY4" fmla="*/ 1614481 h 1937385"/>
              <a:gd name="connsiteX5" fmla="*/ 2619466 w 2771712"/>
              <a:gd name="connsiteY5" fmla="*/ 1937385 h 1937385"/>
              <a:gd name="connsiteX6" fmla="*/ 189602 w 2771712"/>
              <a:gd name="connsiteY6" fmla="*/ 1925662 h 1937385"/>
              <a:gd name="connsiteX7" fmla="*/ 17 w 2771712"/>
              <a:gd name="connsiteY7" fmla="*/ 1614481 h 1937385"/>
              <a:gd name="connsiteX8" fmla="*/ 17 w 2771712"/>
              <a:gd name="connsiteY8" fmla="*/ 322904 h 1937385"/>
              <a:gd name="connsiteX0" fmla="*/ 17 w 2771712"/>
              <a:gd name="connsiteY0" fmla="*/ 322904 h 1937385"/>
              <a:gd name="connsiteX1" fmla="*/ 172937 w 2771712"/>
              <a:gd name="connsiteY1" fmla="*/ 0 h 1937385"/>
              <a:gd name="connsiteX2" fmla="*/ 2619466 w 2771712"/>
              <a:gd name="connsiteY2" fmla="*/ 0 h 1937385"/>
              <a:gd name="connsiteX3" fmla="*/ 2770166 w 2771712"/>
              <a:gd name="connsiteY3" fmla="*/ 322904 h 1937385"/>
              <a:gd name="connsiteX4" fmla="*/ 2770166 w 2771712"/>
              <a:gd name="connsiteY4" fmla="*/ 1614481 h 1937385"/>
              <a:gd name="connsiteX5" fmla="*/ 2619466 w 2771712"/>
              <a:gd name="connsiteY5" fmla="*/ 1937385 h 1937385"/>
              <a:gd name="connsiteX6" fmla="*/ 189602 w 2771712"/>
              <a:gd name="connsiteY6" fmla="*/ 1925662 h 1937385"/>
              <a:gd name="connsiteX7" fmla="*/ 17 w 2771712"/>
              <a:gd name="connsiteY7" fmla="*/ 1614481 h 1937385"/>
              <a:gd name="connsiteX8" fmla="*/ 17 w 2771712"/>
              <a:gd name="connsiteY8" fmla="*/ 322904 h 1937385"/>
              <a:gd name="connsiteX0" fmla="*/ 17 w 2771712"/>
              <a:gd name="connsiteY0" fmla="*/ 322904 h 1937385"/>
              <a:gd name="connsiteX1" fmla="*/ 172937 w 2771712"/>
              <a:gd name="connsiteY1" fmla="*/ 0 h 1937385"/>
              <a:gd name="connsiteX2" fmla="*/ 2602801 w 2771712"/>
              <a:gd name="connsiteY2" fmla="*/ 0 h 1937385"/>
              <a:gd name="connsiteX3" fmla="*/ 2770166 w 2771712"/>
              <a:gd name="connsiteY3" fmla="*/ 322904 h 1937385"/>
              <a:gd name="connsiteX4" fmla="*/ 2770166 w 2771712"/>
              <a:gd name="connsiteY4" fmla="*/ 1614481 h 1937385"/>
              <a:gd name="connsiteX5" fmla="*/ 2619466 w 2771712"/>
              <a:gd name="connsiteY5" fmla="*/ 1937385 h 1937385"/>
              <a:gd name="connsiteX6" fmla="*/ 189602 w 2771712"/>
              <a:gd name="connsiteY6" fmla="*/ 1925662 h 1937385"/>
              <a:gd name="connsiteX7" fmla="*/ 17 w 2771712"/>
              <a:gd name="connsiteY7" fmla="*/ 1614481 h 1937385"/>
              <a:gd name="connsiteX8" fmla="*/ 17 w 2771712"/>
              <a:gd name="connsiteY8" fmla="*/ 322904 h 1937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1712" h="1937385">
                <a:moveTo>
                  <a:pt x="17" y="322904"/>
                </a:moveTo>
                <a:cubicBezTo>
                  <a:pt x="17" y="144569"/>
                  <a:pt x="-5398" y="0"/>
                  <a:pt x="172937" y="0"/>
                </a:cubicBezTo>
                <a:lnTo>
                  <a:pt x="2602801" y="0"/>
                </a:lnTo>
                <a:cubicBezTo>
                  <a:pt x="2781136" y="0"/>
                  <a:pt x="2770166" y="144569"/>
                  <a:pt x="2770166" y="322904"/>
                </a:cubicBezTo>
                <a:lnTo>
                  <a:pt x="2770166" y="1614481"/>
                </a:lnTo>
                <a:cubicBezTo>
                  <a:pt x="2770166" y="1792816"/>
                  <a:pt x="2797801" y="1937385"/>
                  <a:pt x="2619466" y="1937385"/>
                </a:cubicBezTo>
                <a:lnTo>
                  <a:pt x="189602" y="1925662"/>
                </a:lnTo>
                <a:cubicBezTo>
                  <a:pt x="11267" y="1925662"/>
                  <a:pt x="17" y="1792816"/>
                  <a:pt x="17" y="1614481"/>
                </a:cubicBezTo>
                <a:lnTo>
                  <a:pt x="17" y="322904"/>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182205" tIns="182205" rIns="182205" bIns="182205" numCol="1" spcCol="1270" anchor="ctr" anchorCtr="0">
            <a:noAutofit/>
          </a:bodyPr>
          <a:lstStyle/>
          <a:p>
            <a:pPr marL="0" lvl="0" indent="0" algn="ctr" defTabSz="1022350" rtl="0">
              <a:lnSpc>
                <a:spcPct val="90000"/>
              </a:lnSpc>
              <a:spcBef>
                <a:spcPct val="0"/>
              </a:spcBef>
              <a:spcAft>
                <a:spcPct val="35000"/>
              </a:spcAft>
              <a:buNone/>
            </a:pPr>
            <a:r>
              <a:rPr lang="es-ES" sz="2300" b="1" kern="1200" dirty="0"/>
              <a:t>Fase III</a:t>
            </a:r>
          </a:p>
          <a:p>
            <a:pPr marL="0" lvl="0" indent="0" algn="ctr" defTabSz="1022350" rtl="0">
              <a:lnSpc>
                <a:spcPct val="90000"/>
              </a:lnSpc>
              <a:spcBef>
                <a:spcPct val="0"/>
              </a:spcBef>
              <a:spcAft>
                <a:spcPct val="35000"/>
              </a:spcAft>
              <a:buNone/>
            </a:pPr>
            <a:endParaRPr lang="es-ES" sz="2300" b="1" dirty="0"/>
          </a:p>
          <a:p>
            <a:pPr marL="0" lvl="0" indent="0" algn="ctr" defTabSz="1022350" rtl="0">
              <a:lnSpc>
                <a:spcPct val="90000"/>
              </a:lnSpc>
              <a:spcBef>
                <a:spcPct val="0"/>
              </a:spcBef>
              <a:spcAft>
                <a:spcPct val="35000"/>
              </a:spcAft>
              <a:buNone/>
            </a:pPr>
            <a:r>
              <a:rPr lang="es-ES" sz="2300" b="1" kern="1200" dirty="0"/>
              <a:t> </a:t>
            </a:r>
          </a:p>
        </p:txBody>
      </p:sp>
      <p:sp>
        <p:nvSpPr>
          <p:cNvPr id="6" name="Título 1">
            <a:extLst>
              <a:ext uri="{FF2B5EF4-FFF2-40B4-BE49-F238E27FC236}">
                <a16:creationId xmlns:a16="http://schemas.microsoft.com/office/drawing/2014/main" id="{EE34EE67-D491-42CE-94AB-F443F8366DC0}"/>
              </a:ext>
            </a:extLst>
          </p:cNvPr>
          <p:cNvSpPr>
            <a:spLocks noGrp="1"/>
          </p:cNvSpPr>
          <p:nvPr>
            <p:ph type="title"/>
          </p:nvPr>
        </p:nvSpPr>
        <p:spPr>
          <a:xfrm>
            <a:off x="3105508" y="166717"/>
            <a:ext cx="6642341" cy="342241"/>
          </a:xfrm>
          <a:prstGeom prst="rect">
            <a:avLst/>
          </a:prstGeom>
          <a:noFill/>
          <a:ln>
            <a:noFill/>
          </a:ln>
        </p:spPr>
        <p:txBody>
          <a:bodyPr anchor="ctr">
            <a:noAutofit/>
          </a:bodyPr>
          <a:lstStyle/>
          <a:p>
            <a:r>
              <a:rPr lang="es-ES" sz="2000" dirty="0">
                <a:solidFill>
                  <a:srgbClr val="002060"/>
                </a:solidFill>
              </a:rPr>
              <a:t>8. Conclusiones</a:t>
            </a:r>
          </a:p>
        </p:txBody>
      </p:sp>
      <p:graphicFrame>
        <p:nvGraphicFramePr>
          <p:cNvPr id="10" name="Tabla 10">
            <a:extLst>
              <a:ext uri="{FF2B5EF4-FFF2-40B4-BE49-F238E27FC236}">
                <a16:creationId xmlns:a16="http://schemas.microsoft.com/office/drawing/2014/main" id="{5F77B28E-AEFE-4DC8-80B9-65667917A725}"/>
              </a:ext>
            </a:extLst>
          </p:cNvPr>
          <p:cNvGraphicFramePr>
            <a:graphicFrameLocks noGrp="1"/>
          </p:cNvGraphicFramePr>
          <p:nvPr>
            <p:extLst>
              <p:ext uri="{D42A27DB-BD31-4B8C-83A1-F6EECF244321}">
                <p14:modId xmlns:p14="http://schemas.microsoft.com/office/powerpoint/2010/main" val="2164855839"/>
              </p:ext>
            </p:extLst>
          </p:nvPr>
        </p:nvGraphicFramePr>
        <p:xfrm>
          <a:off x="3898479" y="3580923"/>
          <a:ext cx="5849370" cy="1143000"/>
        </p:xfrm>
        <a:graphic>
          <a:graphicData uri="http://schemas.openxmlformats.org/drawingml/2006/table">
            <a:tbl>
              <a:tblPr firstRow="1" bandRow="1">
                <a:tableStyleId>{2D5ABB26-0587-4C30-8999-92F81FD0307C}</a:tableStyleId>
              </a:tblPr>
              <a:tblGrid>
                <a:gridCol w="1949790">
                  <a:extLst>
                    <a:ext uri="{9D8B030D-6E8A-4147-A177-3AD203B41FA5}">
                      <a16:colId xmlns:a16="http://schemas.microsoft.com/office/drawing/2014/main" val="1438493271"/>
                    </a:ext>
                  </a:extLst>
                </a:gridCol>
                <a:gridCol w="1949790">
                  <a:extLst>
                    <a:ext uri="{9D8B030D-6E8A-4147-A177-3AD203B41FA5}">
                      <a16:colId xmlns:a16="http://schemas.microsoft.com/office/drawing/2014/main" val="1503616672"/>
                    </a:ext>
                  </a:extLst>
                </a:gridCol>
                <a:gridCol w="1949790">
                  <a:extLst>
                    <a:ext uri="{9D8B030D-6E8A-4147-A177-3AD203B41FA5}">
                      <a16:colId xmlns:a16="http://schemas.microsoft.com/office/drawing/2014/main" val="1982191797"/>
                    </a:ext>
                  </a:extLst>
                </a:gridCol>
              </a:tblGrid>
              <a:tr h="370840">
                <a:tc>
                  <a:txBody>
                    <a:bodyPr/>
                    <a:lstStyle/>
                    <a:p>
                      <a:pPr algn="ctr"/>
                      <a:r>
                        <a:rPr lang="es-ES" sz="2300" b="1" kern="1200" dirty="0">
                          <a:solidFill>
                            <a:schemeClr val="dk1"/>
                          </a:solidFill>
                        </a:rPr>
                        <a:t>Información pública y audiencia</a:t>
                      </a:r>
                      <a:endParaRPr lang="es-ES" sz="2300" b="1" kern="1200" dirty="0">
                        <a:solidFill>
                          <a:schemeClr val="dk1"/>
                        </a:solidFill>
                        <a:latin typeface="+mn-lt"/>
                        <a:ea typeface="+mn-ea"/>
                        <a:cs typeface="+mn-cs"/>
                      </a:endParaRPr>
                    </a:p>
                  </a:txBody>
                  <a:tcPr/>
                </a:tc>
                <a:tc>
                  <a:txBody>
                    <a:bodyPr/>
                    <a:lstStyle/>
                    <a:p>
                      <a:pPr marL="0" algn="ctr" defTabSz="914400" rtl="0" eaLnBrk="1" latinLnBrk="0" hangingPunct="1"/>
                      <a:r>
                        <a:rPr lang="es-ES" sz="2300" b="1" kern="1200" dirty="0">
                          <a:solidFill>
                            <a:schemeClr val="dk1"/>
                          </a:solidFill>
                        </a:rPr>
                        <a:t>Evaluación ambiental</a:t>
                      </a:r>
                      <a:endParaRPr lang="es-ES" sz="2300" b="1" kern="1200" dirty="0">
                        <a:solidFill>
                          <a:schemeClr val="dk1"/>
                        </a:solidFill>
                        <a:latin typeface="+mn-lt"/>
                        <a:ea typeface="+mn-ea"/>
                        <a:cs typeface="+mn-cs"/>
                      </a:endParaRPr>
                    </a:p>
                  </a:txBody>
                  <a:tcPr/>
                </a:tc>
                <a:tc>
                  <a:txBody>
                    <a:bodyPr/>
                    <a:lstStyle/>
                    <a:p>
                      <a:pPr marL="0" algn="ctr" defTabSz="914400" rtl="0" eaLnBrk="1" latinLnBrk="0" hangingPunct="1"/>
                      <a:r>
                        <a:rPr lang="es-ES" sz="2300" b="1" kern="1200" dirty="0">
                          <a:solidFill>
                            <a:schemeClr val="dk1"/>
                          </a:solidFill>
                        </a:rPr>
                        <a:t>Aprobación definitiva</a:t>
                      </a:r>
                      <a:endParaRPr lang="es-ES" sz="2300" b="1" kern="1200" dirty="0">
                        <a:solidFill>
                          <a:schemeClr val="dk1"/>
                        </a:solidFill>
                        <a:latin typeface="+mn-lt"/>
                        <a:ea typeface="+mn-ea"/>
                        <a:cs typeface="+mn-cs"/>
                      </a:endParaRPr>
                    </a:p>
                  </a:txBody>
                  <a:tcPr/>
                </a:tc>
                <a:extLst>
                  <a:ext uri="{0D108BD9-81ED-4DB2-BD59-A6C34878D82A}">
                    <a16:rowId xmlns:a16="http://schemas.microsoft.com/office/drawing/2014/main" val="3113871941"/>
                  </a:ext>
                </a:extLst>
              </a:tr>
            </a:tbl>
          </a:graphicData>
        </a:graphic>
      </p:graphicFrame>
    </p:spTree>
    <p:extLst>
      <p:ext uri="{BB962C8B-B14F-4D97-AF65-F5344CB8AC3E}">
        <p14:creationId xmlns:p14="http://schemas.microsoft.com/office/powerpoint/2010/main" val="24007203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contenido 2">
            <a:extLst>
              <a:ext uri="{FF2B5EF4-FFF2-40B4-BE49-F238E27FC236}">
                <a16:creationId xmlns:a16="http://schemas.microsoft.com/office/drawing/2014/main" id="{9ED3DA24-3950-4F5D-97BA-A62957DF72E9}"/>
              </a:ext>
            </a:extLst>
          </p:cNvPr>
          <p:cNvSpPr txBox="1">
            <a:spLocks/>
          </p:cNvSpPr>
          <p:nvPr/>
        </p:nvSpPr>
        <p:spPr>
          <a:xfrm>
            <a:off x="293298" y="1046285"/>
            <a:ext cx="11542144" cy="466285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1" algn="l" eaLnBrk="0" fontAlgn="base" hangingPunct="0">
              <a:lnSpc>
                <a:spcPct val="100000"/>
              </a:lnSpc>
              <a:spcBef>
                <a:spcPct val="0"/>
              </a:spcBef>
              <a:spcAft>
                <a:spcPct val="0"/>
              </a:spcAft>
            </a:pPr>
            <a:endParaRPr lang="es-ES" altLang="es-ES" sz="2400" dirty="0">
              <a:solidFill>
                <a:srgbClr val="002060"/>
              </a:solidFill>
            </a:endParaRPr>
          </a:p>
          <a:p>
            <a:pPr algn="l" eaLnBrk="0" fontAlgn="base" hangingPunct="0">
              <a:lnSpc>
                <a:spcPct val="100000"/>
              </a:lnSpc>
              <a:spcBef>
                <a:spcPct val="0"/>
              </a:spcBef>
              <a:spcAft>
                <a:spcPct val="0"/>
              </a:spcAft>
            </a:pPr>
            <a:endParaRPr lang="es-ES" altLang="es-ES" b="1" dirty="0">
              <a:solidFill>
                <a:srgbClr val="002060"/>
              </a:solidFill>
            </a:endParaRPr>
          </a:p>
          <a:p>
            <a:pPr algn="l" eaLnBrk="0" fontAlgn="base" hangingPunct="0">
              <a:lnSpc>
                <a:spcPct val="100000"/>
              </a:lnSpc>
              <a:spcBef>
                <a:spcPct val="0"/>
              </a:spcBef>
              <a:spcAft>
                <a:spcPct val="0"/>
              </a:spcAft>
            </a:pPr>
            <a:endParaRPr lang="es-ES" altLang="es-ES" b="1" dirty="0">
              <a:solidFill>
                <a:srgbClr val="002060"/>
              </a:solidFill>
            </a:endParaRPr>
          </a:p>
          <a:p>
            <a:pPr algn="l" eaLnBrk="0" fontAlgn="base" hangingPunct="0">
              <a:lnSpc>
                <a:spcPct val="100000"/>
              </a:lnSpc>
              <a:spcBef>
                <a:spcPct val="0"/>
              </a:spcBef>
              <a:spcAft>
                <a:spcPct val="0"/>
              </a:spcAft>
            </a:pPr>
            <a:endParaRPr lang="es-ES" altLang="es-ES" b="1" dirty="0">
              <a:solidFill>
                <a:srgbClr val="002060"/>
              </a:solidFill>
            </a:endParaRPr>
          </a:p>
          <a:p>
            <a:pPr algn="l" eaLnBrk="0" fontAlgn="base" hangingPunct="0">
              <a:lnSpc>
                <a:spcPct val="100000"/>
              </a:lnSpc>
              <a:spcBef>
                <a:spcPct val="0"/>
              </a:spcBef>
              <a:spcAft>
                <a:spcPct val="0"/>
              </a:spcAft>
            </a:pPr>
            <a:endParaRPr lang="es-ES" altLang="es-ES" b="1" dirty="0">
              <a:solidFill>
                <a:srgbClr val="002060"/>
              </a:solidFill>
            </a:endParaRPr>
          </a:p>
          <a:p>
            <a:pPr eaLnBrk="0" fontAlgn="base" hangingPunct="0">
              <a:lnSpc>
                <a:spcPct val="100000"/>
              </a:lnSpc>
              <a:spcBef>
                <a:spcPct val="0"/>
              </a:spcBef>
              <a:spcAft>
                <a:spcPct val="0"/>
              </a:spcAft>
            </a:pPr>
            <a:r>
              <a:rPr lang="es-ES" altLang="es-ES" sz="3200" b="1" dirty="0">
                <a:solidFill>
                  <a:srgbClr val="002060"/>
                </a:solidFill>
              </a:rPr>
              <a:t>Gracias por su atención</a:t>
            </a:r>
            <a:endParaRPr lang="es-ES" sz="3200" b="1" dirty="0">
              <a:solidFill>
                <a:srgbClr val="002060"/>
              </a:solidFill>
            </a:endParaRPr>
          </a:p>
          <a:p>
            <a:pPr marL="285750" indent="-285750" algn="l" eaLnBrk="0" fontAlgn="base" hangingPunct="0">
              <a:lnSpc>
                <a:spcPct val="100000"/>
              </a:lnSpc>
              <a:spcBef>
                <a:spcPct val="0"/>
              </a:spcBef>
              <a:spcAft>
                <a:spcPct val="0"/>
              </a:spcAft>
              <a:buFont typeface="Wingdings" panose="05000000000000000000" pitchFamily="2" charset="2"/>
              <a:buChar char="Ø"/>
            </a:pPr>
            <a:endParaRPr lang="es-ES" sz="1600" dirty="0">
              <a:solidFill>
                <a:srgbClr val="002060"/>
              </a:solidFill>
            </a:endParaRPr>
          </a:p>
          <a:p>
            <a:pPr algn="l" eaLnBrk="0" fontAlgn="base" hangingPunct="0">
              <a:lnSpc>
                <a:spcPct val="100000"/>
              </a:lnSpc>
              <a:spcBef>
                <a:spcPct val="0"/>
              </a:spcBef>
              <a:spcAft>
                <a:spcPct val="0"/>
              </a:spcAft>
            </a:pPr>
            <a:endParaRPr lang="es-ES" altLang="es-ES" sz="1600" dirty="0">
              <a:solidFill>
                <a:srgbClr val="002060"/>
              </a:solidFill>
            </a:endParaRPr>
          </a:p>
          <a:p>
            <a:pPr algn="l" eaLnBrk="0" fontAlgn="base" hangingPunct="0">
              <a:lnSpc>
                <a:spcPct val="100000"/>
              </a:lnSpc>
              <a:spcBef>
                <a:spcPct val="0"/>
              </a:spcBef>
              <a:spcAft>
                <a:spcPct val="0"/>
              </a:spcAft>
            </a:pPr>
            <a:endParaRPr lang="es-ES" altLang="es-ES" sz="1600" dirty="0">
              <a:solidFill>
                <a:srgbClr val="002060"/>
              </a:solidFill>
            </a:endParaRPr>
          </a:p>
          <a:p>
            <a:pPr marL="342900" indent="-342900" algn="l" eaLnBrk="0" fontAlgn="base" hangingPunct="0">
              <a:lnSpc>
                <a:spcPct val="100000"/>
              </a:lnSpc>
              <a:spcBef>
                <a:spcPct val="0"/>
              </a:spcBef>
              <a:spcAft>
                <a:spcPct val="0"/>
              </a:spcAft>
              <a:buFontTx/>
              <a:buChar char="-"/>
            </a:pPr>
            <a:endParaRPr lang="es-ES" altLang="es-ES" sz="1600" dirty="0">
              <a:solidFill>
                <a:srgbClr val="002060"/>
              </a:solidFill>
            </a:endParaRPr>
          </a:p>
        </p:txBody>
      </p:sp>
      <p:sp>
        <p:nvSpPr>
          <p:cNvPr id="4" name="Rectángulo: esquinas redondeadas 3">
            <a:extLst>
              <a:ext uri="{FF2B5EF4-FFF2-40B4-BE49-F238E27FC236}">
                <a16:creationId xmlns:a16="http://schemas.microsoft.com/office/drawing/2014/main" id="{798A84B3-008D-4CD9-975E-4D34461479FF}"/>
              </a:ext>
            </a:extLst>
          </p:cNvPr>
          <p:cNvSpPr/>
          <p:nvPr/>
        </p:nvSpPr>
        <p:spPr>
          <a:xfrm>
            <a:off x="324928" y="2487743"/>
            <a:ext cx="11542144" cy="153199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ES" sz="2400" b="1" dirty="0"/>
          </a:p>
        </p:txBody>
      </p:sp>
    </p:spTree>
    <p:extLst>
      <p:ext uri="{BB962C8B-B14F-4D97-AF65-F5344CB8AC3E}">
        <p14:creationId xmlns:p14="http://schemas.microsoft.com/office/powerpoint/2010/main" val="28004526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prstGeom prst="rect">
            <a:avLst/>
          </a:prstGeom>
          <a:ln>
            <a:noFill/>
          </a:ln>
        </p:spPr>
        <p:txBody>
          <a:bodyPr anchor="ctr">
            <a:noAutofit/>
          </a:bodyPr>
          <a:lstStyle/>
          <a:p>
            <a:r>
              <a:rPr lang="es-ES" sz="2000" dirty="0">
                <a:solidFill>
                  <a:srgbClr val="002060"/>
                </a:solidFill>
                <a:latin typeface="+mn-lt"/>
              </a:rPr>
              <a:t>Índice</a:t>
            </a:r>
          </a:p>
        </p:txBody>
      </p:sp>
      <p:sp>
        <p:nvSpPr>
          <p:cNvPr id="6" name="Marcador de contenido 2">
            <a:extLst>
              <a:ext uri="{FF2B5EF4-FFF2-40B4-BE49-F238E27FC236}">
                <a16:creationId xmlns:a16="http://schemas.microsoft.com/office/drawing/2014/main" id="{9ED3DA24-3950-4F5D-97BA-A62957DF72E9}"/>
              </a:ext>
            </a:extLst>
          </p:cNvPr>
          <p:cNvSpPr txBox="1">
            <a:spLocks/>
          </p:cNvSpPr>
          <p:nvPr/>
        </p:nvSpPr>
        <p:spPr>
          <a:xfrm>
            <a:off x="1429434" y="1699516"/>
            <a:ext cx="8676639" cy="408391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eaLnBrk="0" fontAlgn="base" hangingPunct="0">
              <a:lnSpc>
                <a:spcPct val="100000"/>
              </a:lnSpc>
              <a:spcBef>
                <a:spcPts val="600"/>
              </a:spcBef>
              <a:spcAft>
                <a:spcPct val="0"/>
              </a:spcAft>
              <a:buAutoNum type="arabicPeriod"/>
            </a:pPr>
            <a:r>
              <a:rPr lang="es-ES" dirty="0">
                <a:solidFill>
                  <a:srgbClr val="002060"/>
                </a:solidFill>
              </a:rPr>
              <a:t>Situación actual</a:t>
            </a:r>
            <a:endParaRPr lang="es-ES" dirty="0">
              <a:solidFill>
                <a:srgbClr val="002060"/>
              </a:solidFill>
              <a:latin typeface="+mn-lt"/>
            </a:endParaRPr>
          </a:p>
          <a:p>
            <a:pPr marL="457200" indent="-457200" algn="l" eaLnBrk="0" fontAlgn="base" hangingPunct="0">
              <a:lnSpc>
                <a:spcPct val="100000"/>
              </a:lnSpc>
              <a:spcBef>
                <a:spcPts val="600"/>
              </a:spcBef>
              <a:spcAft>
                <a:spcPct val="0"/>
              </a:spcAft>
              <a:buAutoNum type="arabicPeriod"/>
            </a:pPr>
            <a:r>
              <a:rPr lang="es-ES" dirty="0">
                <a:solidFill>
                  <a:srgbClr val="002060"/>
                </a:solidFill>
                <a:latin typeface="+mn-lt"/>
              </a:rPr>
              <a:t>Objetivo de la actuación y criterios de diseño</a:t>
            </a:r>
          </a:p>
          <a:p>
            <a:pPr marL="457200" indent="-457200" algn="l" eaLnBrk="0" fontAlgn="base" hangingPunct="0">
              <a:lnSpc>
                <a:spcPct val="100000"/>
              </a:lnSpc>
              <a:spcBef>
                <a:spcPts val="600"/>
              </a:spcBef>
              <a:spcAft>
                <a:spcPct val="0"/>
              </a:spcAft>
              <a:buAutoNum type="arabicPeriod"/>
            </a:pPr>
            <a:r>
              <a:rPr lang="es-ES" dirty="0">
                <a:solidFill>
                  <a:srgbClr val="002060"/>
                </a:solidFill>
                <a:latin typeface="+mn-lt"/>
              </a:rPr>
              <a:t>Estudio informativo: organización de los trabajos</a:t>
            </a:r>
          </a:p>
          <a:p>
            <a:pPr marL="457200" indent="-457200" algn="l" eaLnBrk="0" fontAlgn="base" hangingPunct="0">
              <a:lnSpc>
                <a:spcPct val="100000"/>
              </a:lnSpc>
              <a:spcBef>
                <a:spcPts val="600"/>
              </a:spcBef>
              <a:spcAft>
                <a:spcPct val="0"/>
              </a:spcAft>
              <a:buAutoNum type="arabicPeriod"/>
            </a:pPr>
            <a:r>
              <a:rPr lang="es-ES" dirty="0">
                <a:solidFill>
                  <a:srgbClr val="002060"/>
                </a:solidFill>
              </a:rPr>
              <a:t>Alternativas de trazado</a:t>
            </a:r>
          </a:p>
          <a:p>
            <a:pPr marL="457200" indent="-457200" algn="l" eaLnBrk="0" fontAlgn="base" hangingPunct="0">
              <a:lnSpc>
                <a:spcPct val="100000"/>
              </a:lnSpc>
              <a:spcBef>
                <a:spcPts val="600"/>
              </a:spcBef>
              <a:spcAft>
                <a:spcPct val="0"/>
              </a:spcAft>
              <a:buAutoNum type="arabicPeriod"/>
            </a:pPr>
            <a:r>
              <a:rPr lang="es-ES" dirty="0">
                <a:solidFill>
                  <a:srgbClr val="002060"/>
                </a:solidFill>
              </a:rPr>
              <a:t>Inversiones y tiempos de viaje</a:t>
            </a:r>
          </a:p>
          <a:p>
            <a:pPr marL="457200" indent="-457200" algn="l" eaLnBrk="0" fontAlgn="base" hangingPunct="0">
              <a:lnSpc>
                <a:spcPct val="100000"/>
              </a:lnSpc>
              <a:spcBef>
                <a:spcPts val="600"/>
              </a:spcBef>
              <a:spcAft>
                <a:spcPct val="0"/>
              </a:spcAft>
              <a:buAutoNum type="arabicPeriod"/>
            </a:pPr>
            <a:r>
              <a:rPr lang="es-ES" dirty="0">
                <a:solidFill>
                  <a:srgbClr val="002060"/>
                </a:solidFill>
              </a:rPr>
              <a:t>Túneles y estructuras</a:t>
            </a:r>
          </a:p>
          <a:p>
            <a:pPr marL="457200" indent="-457200" algn="l" eaLnBrk="0" fontAlgn="base" hangingPunct="0">
              <a:lnSpc>
                <a:spcPct val="100000"/>
              </a:lnSpc>
              <a:spcBef>
                <a:spcPts val="600"/>
              </a:spcBef>
              <a:spcAft>
                <a:spcPct val="0"/>
              </a:spcAft>
              <a:buAutoNum type="arabicPeriod"/>
            </a:pPr>
            <a:r>
              <a:rPr lang="es-ES" dirty="0">
                <a:solidFill>
                  <a:srgbClr val="002060"/>
                </a:solidFill>
              </a:rPr>
              <a:t>Resumen de alternativas: demanda y rentabilidad</a:t>
            </a:r>
          </a:p>
          <a:p>
            <a:pPr marL="457200" indent="-457200" algn="l" eaLnBrk="0" fontAlgn="base" hangingPunct="0">
              <a:lnSpc>
                <a:spcPct val="100000"/>
              </a:lnSpc>
              <a:spcBef>
                <a:spcPts val="600"/>
              </a:spcBef>
              <a:spcAft>
                <a:spcPct val="0"/>
              </a:spcAft>
              <a:buAutoNum type="arabicPeriod"/>
            </a:pPr>
            <a:r>
              <a:rPr lang="es-ES" dirty="0">
                <a:solidFill>
                  <a:srgbClr val="002060"/>
                </a:solidFill>
              </a:rPr>
              <a:t>Conclusiones</a:t>
            </a:r>
          </a:p>
          <a:p>
            <a:pPr marL="457200" indent="-457200" algn="l" eaLnBrk="0" fontAlgn="base" hangingPunct="0">
              <a:lnSpc>
                <a:spcPct val="100000"/>
              </a:lnSpc>
              <a:spcBef>
                <a:spcPct val="0"/>
              </a:spcBef>
              <a:spcAft>
                <a:spcPct val="0"/>
              </a:spcAft>
              <a:buAutoNum type="arabicPeriod"/>
            </a:pPr>
            <a:endParaRPr lang="es-ES" dirty="0">
              <a:solidFill>
                <a:srgbClr val="002060"/>
              </a:solidFill>
              <a:latin typeface="+mn-lt"/>
            </a:endParaRPr>
          </a:p>
          <a:p>
            <a:pPr marL="457200" indent="-457200" algn="l" eaLnBrk="0" fontAlgn="base" hangingPunct="0">
              <a:lnSpc>
                <a:spcPct val="100000"/>
              </a:lnSpc>
              <a:spcBef>
                <a:spcPct val="0"/>
              </a:spcBef>
              <a:spcAft>
                <a:spcPct val="0"/>
              </a:spcAft>
              <a:buAutoNum type="arabicPeriod"/>
            </a:pPr>
            <a:endParaRPr lang="es-ES" altLang="es-ES" dirty="0">
              <a:solidFill>
                <a:srgbClr val="002060"/>
              </a:solidFill>
            </a:endParaRPr>
          </a:p>
        </p:txBody>
      </p:sp>
    </p:spTree>
    <p:extLst>
      <p:ext uri="{BB962C8B-B14F-4D97-AF65-F5344CB8AC3E}">
        <p14:creationId xmlns:p14="http://schemas.microsoft.com/office/powerpoint/2010/main" val="24731934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prstGeom prst="rect">
            <a:avLst/>
          </a:prstGeom>
          <a:ln>
            <a:noFill/>
          </a:ln>
        </p:spPr>
        <p:txBody>
          <a:bodyPr anchor="ctr">
            <a:noAutofit/>
          </a:bodyPr>
          <a:lstStyle/>
          <a:p>
            <a:r>
              <a:rPr lang="es-ES" sz="2000" dirty="0">
                <a:solidFill>
                  <a:srgbClr val="002060"/>
                </a:solidFill>
                <a:latin typeface="+mn-lt"/>
              </a:rPr>
              <a:t>1. </a:t>
            </a:r>
            <a:r>
              <a:rPr lang="es-ES" sz="2000" dirty="0">
                <a:solidFill>
                  <a:srgbClr val="002060"/>
                </a:solidFill>
              </a:rPr>
              <a:t>Situación actual</a:t>
            </a:r>
            <a:endParaRPr lang="es-ES" sz="2000" dirty="0">
              <a:solidFill>
                <a:srgbClr val="002060"/>
              </a:solidFill>
              <a:latin typeface="+mn-lt"/>
            </a:endParaRPr>
          </a:p>
        </p:txBody>
      </p:sp>
      <p:sp>
        <p:nvSpPr>
          <p:cNvPr id="6" name="Marcador de contenido 2">
            <a:extLst>
              <a:ext uri="{FF2B5EF4-FFF2-40B4-BE49-F238E27FC236}">
                <a16:creationId xmlns:a16="http://schemas.microsoft.com/office/drawing/2014/main" id="{9ED3DA24-3950-4F5D-97BA-A62957DF72E9}"/>
              </a:ext>
            </a:extLst>
          </p:cNvPr>
          <p:cNvSpPr txBox="1">
            <a:spLocks/>
          </p:cNvSpPr>
          <p:nvPr/>
        </p:nvSpPr>
        <p:spPr>
          <a:xfrm>
            <a:off x="69669" y="1873541"/>
            <a:ext cx="4484914" cy="202826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eaLnBrk="0" fontAlgn="base" hangingPunct="0">
              <a:lnSpc>
                <a:spcPct val="100000"/>
              </a:lnSpc>
              <a:spcBef>
                <a:spcPct val="0"/>
              </a:spcBef>
              <a:spcAft>
                <a:spcPct val="0"/>
              </a:spcAft>
            </a:pPr>
            <a:r>
              <a:rPr lang="es-ES" altLang="es-ES" sz="1800" b="1" u="sng" dirty="0">
                <a:solidFill>
                  <a:srgbClr val="002060"/>
                </a:solidFill>
              </a:rPr>
              <a:t>CONEXIÓN FERROVIARIA ACTUAL</a:t>
            </a:r>
          </a:p>
          <a:p>
            <a:pPr algn="l" eaLnBrk="0" fontAlgn="base" hangingPunct="0">
              <a:lnSpc>
                <a:spcPct val="100000"/>
              </a:lnSpc>
              <a:spcBef>
                <a:spcPct val="0"/>
              </a:spcBef>
              <a:spcAft>
                <a:spcPct val="0"/>
              </a:spcAft>
            </a:pPr>
            <a:endParaRPr lang="es-ES" altLang="es-ES" sz="1800" b="1" dirty="0">
              <a:solidFill>
                <a:srgbClr val="002060"/>
              </a:solidFill>
            </a:endParaRPr>
          </a:p>
          <a:p>
            <a:pPr algn="l" eaLnBrk="0" fontAlgn="base" hangingPunct="0">
              <a:lnSpc>
                <a:spcPct val="100000"/>
              </a:lnSpc>
              <a:spcBef>
                <a:spcPct val="0"/>
              </a:spcBef>
              <a:spcAft>
                <a:spcPct val="0"/>
              </a:spcAft>
            </a:pPr>
            <a:r>
              <a:rPr lang="es-ES" altLang="es-ES" sz="1800" b="1" dirty="0">
                <a:solidFill>
                  <a:srgbClr val="002060"/>
                </a:solidFill>
              </a:rPr>
              <a:t>Línea 08-780 Santander - Bilbao La Concordia</a:t>
            </a:r>
            <a:endParaRPr lang="es-ES" altLang="es-ES" sz="1800" dirty="0">
              <a:solidFill>
                <a:srgbClr val="002060"/>
              </a:solidFill>
            </a:endParaRPr>
          </a:p>
          <a:p>
            <a:pPr marL="800100" lvl="1" indent="-342900" algn="l" eaLnBrk="0" fontAlgn="base" hangingPunct="0">
              <a:lnSpc>
                <a:spcPct val="100000"/>
              </a:lnSpc>
              <a:spcBef>
                <a:spcPct val="0"/>
              </a:spcBef>
              <a:spcAft>
                <a:spcPct val="0"/>
              </a:spcAft>
              <a:buFont typeface="Wingdings" panose="05000000000000000000" pitchFamily="2" charset="2"/>
              <a:buChar char="Ø"/>
            </a:pPr>
            <a:r>
              <a:rPr lang="es-ES" altLang="es-ES" sz="1800" dirty="0">
                <a:solidFill>
                  <a:srgbClr val="002060"/>
                </a:solidFill>
              </a:rPr>
              <a:t>Recorrido de casi 120 km</a:t>
            </a:r>
          </a:p>
          <a:p>
            <a:pPr marL="800100" lvl="1" indent="-342900" algn="l" eaLnBrk="0" fontAlgn="base" hangingPunct="0">
              <a:lnSpc>
                <a:spcPct val="100000"/>
              </a:lnSpc>
              <a:spcBef>
                <a:spcPct val="0"/>
              </a:spcBef>
              <a:spcAft>
                <a:spcPct val="0"/>
              </a:spcAft>
              <a:buFont typeface="Wingdings" panose="05000000000000000000" pitchFamily="2" charset="2"/>
              <a:buChar char="Ø"/>
            </a:pPr>
            <a:r>
              <a:rPr lang="es-ES" altLang="es-ES" sz="1800" dirty="0">
                <a:solidFill>
                  <a:srgbClr val="002060"/>
                </a:solidFill>
              </a:rPr>
              <a:t>Vía de ancho métrico</a:t>
            </a:r>
          </a:p>
          <a:p>
            <a:pPr marL="800100" lvl="1" indent="-342900" algn="l" eaLnBrk="0" fontAlgn="base" hangingPunct="0">
              <a:lnSpc>
                <a:spcPct val="100000"/>
              </a:lnSpc>
              <a:spcBef>
                <a:spcPct val="0"/>
              </a:spcBef>
              <a:spcAft>
                <a:spcPct val="0"/>
              </a:spcAft>
              <a:buFont typeface="Wingdings" panose="05000000000000000000" pitchFamily="2" charset="2"/>
              <a:buChar char="Ø"/>
            </a:pPr>
            <a:r>
              <a:rPr lang="es-ES" altLang="es-ES" sz="1800" dirty="0">
                <a:solidFill>
                  <a:srgbClr val="002060"/>
                </a:solidFill>
              </a:rPr>
              <a:t>Parcialmente electrificada </a:t>
            </a:r>
          </a:p>
          <a:p>
            <a:pPr marL="800100" lvl="1" indent="-342900" algn="l" eaLnBrk="0" fontAlgn="base" hangingPunct="0">
              <a:lnSpc>
                <a:spcPct val="100000"/>
              </a:lnSpc>
              <a:spcBef>
                <a:spcPct val="0"/>
              </a:spcBef>
              <a:spcAft>
                <a:spcPct val="0"/>
              </a:spcAft>
              <a:buFont typeface="Wingdings" panose="05000000000000000000" pitchFamily="2" charset="2"/>
              <a:buChar char="Ø"/>
            </a:pPr>
            <a:r>
              <a:rPr lang="es-ES" altLang="es-ES" sz="1800" dirty="0">
                <a:solidFill>
                  <a:srgbClr val="002060"/>
                </a:solidFill>
              </a:rPr>
              <a:t>Sin parada en Castro Urdiales</a:t>
            </a:r>
          </a:p>
        </p:txBody>
      </p:sp>
      <p:pic>
        <p:nvPicPr>
          <p:cNvPr id="4" name="Imagen 3">
            <a:extLst>
              <a:ext uri="{FF2B5EF4-FFF2-40B4-BE49-F238E27FC236}">
                <a16:creationId xmlns:a16="http://schemas.microsoft.com/office/drawing/2014/main" id="{E5B1C6C0-6C9B-4E7B-80C8-B16758785D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484914" y="1185199"/>
            <a:ext cx="7707086" cy="3404948"/>
          </a:xfrm>
          <a:prstGeom prst="rect">
            <a:avLst/>
          </a:prstGeom>
        </p:spPr>
      </p:pic>
      <p:grpSp>
        <p:nvGrpSpPr>
          <p:cNvPr id="8" name="Grupo 7">
            <a:extLst>
              <a:ext uri="{FF2B5EF4-FFF2-40B4-BE49-F238E27FC236}">
                <a16:creationId xmlns:a16="http://schemas.microsoft.com/office/drawing/2014/main" id="{F0C60B7B-8AE3-4CAB-8FB4-503DE6F5523C}"/>
              </a:ext>
            </a:extLst>
          </p:cNvPr>
          <p:cNvGrpSpPr/>
          <p:nvPr/>
        </p:nvGrpSpPr>
        <p:grpSpPr>
          <a:xfrm>
            <a:off x="10832176" y="4761183"/>
            <a:ext cx="1147130" cy="1283732"/>
            <a:chOff x="9986625" y="1157795"/>
            <a:chExt cx="1147130" cy="1283732"/>
          </a:xfrm>
        </p:grpSpPr>
        <p:pic>
          <p:nvPicPr>
            <p:cNvPr id="9" name="Gráfico 8" descr="Coche con relleno sólido">
              <a:extLst>
                <a:ext uri="{FF2B5EF4-FFF2-40B4-BE49-F238E27FC236}">
                  <a16:creationId xmlns:a16="http://schemas.microsoft.com/office/drawing/2014/main" id="{D265B957-A8DB-48D2-962E-2689F87178E7}"/>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102990" y="1157795"/>
              <a:ext cx="914400" cy="914400"/>
            </a:xfrm>
            <a:prstGeom prst="rect">
              <a:avLst/>
            </a:prstGeom>
          </p:spPr>
        </p:pic>
        <p:sp>
          <p:nvSpPr>
            <p:cNvPr id="12" name="CuadroTexto 11">
              <a:extLst>
                <a:ext uri="{FF2B5EF4-FFF2-40B4-BE49-F238E27FC236}">
                  <a16:creationId xmlns:a16="http://schemas.microsoft.com/office/drawing/2014/main" id="{426AF17C-F53B-468F-8CA3-8E9F840DAFFD}"/>
                </a:ext>
              </a:extLst>
            </p:cNvPr>
            <p:cNvSpPr txBox="1"/>
            <p:nvPr/>
          </p:nvSpPr>
          <p:spPr>
            <a:xfrm>
              <a:off x="9986625" y="2072195"/>
              <a:ext cx="1147130" cy="369332"/>
            </a:xfrm>
            <a:prstGeom prst="rect">
              <a:avLst/>
            </a:prstGeom>
            <a:solidFill>
              <a:srgbClr val="002060"/>
            </a:solidFill>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s-ES" dirty="0"/>
                <a:t>1h 10 min</a:t>
              </a:r>
            </a:p>
          </p:txBody>
        </p:sp>
      </p:grpSp>
      <p:grpSp>
        <p:nvGrpSpPr>
          <p:cNvPr id="5" name="Grupo 4">
            <a:extLst>
              <a:ext uri="{FF2B5EF4-FFF2-40B4-BE49-F238E27FC236}">
                <a16:creationId xmlns:a16="http://schemas.microsoft.com/office/drawing/2014/main" id="{3FB0B9D9-AA7C-4A94-B99B-DD0B54FC605D}"/>
              </a:ext>
            </a:extLst>
          </p:cNvPr>
          <p:cNvGrpSpPr/>
          <p:nvPr/>
        </p:nvGrpSpPr>
        <p:grpSpPr>
          <a:xfrm>
            <a:off x="6776479" y="4622684"/>
            <a:ext cx="2794897" cy="1560730"/>
            <a:chOff x="5510892" y="1157795"/>
            <a:chExt cx="2794897" cy="1560730"/>
          </a:xfrm>
        </p:grpSpPr>
        <p:pic>
          <p:nvPicPr>
            <p:cNvPr id="7" name="Gráfico 6" descr="Autobús con relleno sólido">
              <a:extLst>
                <a:ext uri="{FF2B5EF4-FFF2-40B4-BE49-F238E27FC236}">
                  <a16:creationId xmlns:a16="http://schemas.microsoft.com/office/drawing/2014/main" id="{21509DE3-86F5-46F3-B9A2-02D7F452DA72}"/>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451141" y="1157795"/>
              <a:ext cx="914400" cy="914400"/>
            </a:xfrm>
            <a:prstGeom prst="rect">
              <a:avLst/>
            </a:prstGeom>
          </p:spPr>
        </p:pic>
        <p:sp>
          <p:nvSpPr>
            <p:cNvPr id="14" name="CuadroTexto 13">
              <a:extLst>
                <a:ext uri="{FF2B5EF4-FFF2-40B4-BE49-F238E27FC236}">
                  <a16:creationId xmlns:a16="http://schemas.microsoft.com/office/drawing/2014/main" id="{B9470667-867C-4AA7-91DB-35E3F54B91DF}"/>
                </a:ext>
              </a:extLst>
            </p:cNvPr>
            <p:cNvSpPr txBox="1"/>
            <p:nvPr/>
          </p:nvSpPr>
          <p:spPr>
            <a:xfrm>
              <a:off x="5510892" y="2072194"/>
              <a:ext cx="2794897" cy="646331"/>
            </a:xfrm>
            <a:prstGeom prst="rect">
              <a:avLst/>
            </a:prstGeom>
            <a:solidFill>
              <a:srgbClr val="002060"/>
            </a:solidFill>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s-ES" dirty="0"/>
                <a:t>1h 15 min (</a:t>
              </a:r>
              <a:r>
                <a:rPr lang="es-ES" sz="1400" i="1" dirty="0"/>
                <a:t>servicio directo</a:t>
              </a:r>
              <a:r>
                <a:rPr lang="es-ES" dirty="0"/>
                <a:t>)</a:t>
              </a:r>
            </a:p>
            <a:p>
              <a:pPr algn="ctr"/>
              <a:r>
                <a:rPr lang="es-ES" dirty="0"/>
                <a:t>1h 30 min (</a:t>
              </a:r>
              <a:r>
                <a:rPr lang="es-ES" sz="1400" i="1" dirty="0"/>
                <a:t>servicio con paradas</a:t>
              </a:r>
              <a:r>
                <a:rPr lang="es-ES" dirty="0"/>
                <a:t>)</a:t>
              </a:r>
            </a:p>
          </p:txBody>
        </p:sp>
      </p:grpSp>
      <p:grpSp>
        <p:nvGrpSpPr>
          <p:cNvPr id="3" name="Grupo 2">
            <a:extLst>
              <a:ext uri="{FF2B5EF4-FFF2-40B4-BE49-F238E27FC236}">
                <a16:creationId xmlns:a16="http://schemas.microsoft.com/office/drawing/2014/main" id="{FD39C8AF-7EEC-4D06-8BDA-85DFAC1D418F}"/>
              </a:ext>
            </a:extLst>
          </p:cNvPr>
          <p:cNvGrpSpPr/>
          <p:nvPr/>
        </p:nvGrpSpPr>
        <p:grpSpPr>
          <a:xfrm>
            <a:off x="4484914" y="4784266"/>
            <a:ext cx="1147129" cy="1237565"/>
            <a:chOff x="2682927" y="1157795"/>
            <a:chExt cx="1147129" cy="1237565"/>
          </a:xfrm>
        </p:grpSpPr>
        <p:pic>
          <p:nvPicPr>
            <p:cNvPr id="11" name="Gráfico 10" descr="Tren de juguete con relleno sólido">
              <a:extLst>
                <a:ext uri="{FF2B5EF4-FFF2-40B4-BE49-F238E27FC236}">
                  <a16:creationId xmlns:a16="http://schemas.microsoft.com/office/drawing/2014/main" id="{F0EECAF9-5F52-47E0-A045-C427CE421A2A}"/>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799292" y="1157795"/>
              <a:ext cx="914400" cy="914400"/>
            </a:xfrm>
            <a:prstGeom prst="rect">
              <a:avLst/>
            </a:prstGeom>
          </p:spPr>
        </p:pic>
        <p:sp>
          <p:nvSpPr>
            <p:cNvPr id="15" name="CuadroTexto 14">
              <a:extLst>
                <a:ext uri="{FF2B5EF4-FFF2-40B4-BE49-F238E27FC236}">
                  <a16:creationId xmlns:a16="http://schemas.microsoft.com/office/drawing/2014/main" id="{D33C0B07-5877-4A36-9189-A8D08BC84FF5}"/>
                </a:ext>
              </a:extLst>
            </p:cNvPr>
            <p:cNvSpPr txBox="1"/>
            <p:nvPr/>
          </p:nvSpPr>
          <p:spPr>
            <a:xfrm>
              <a:off x="2682927" y="2026028"/>
              <a:ext cx="1147129" cy="369332"/>
            </a:xfrm>
            <a:prstGeom prst="rect">
              <a:avLst/>
            </a:prstGeom>
            <a:solidFill>
              <a:srgbClr val="002060"/>
            </a:solidFill>
          </p:spPr>
          <p:style>
            <a:lnRef idx="3">
              <a:schemeClr val="lt1"/>
            </a:lnRef>
            <a:fillRef idx="1">
              <a:schemeClr val="dk1"/>
            </a:fillRef>
            <a:effectRef idx="1">
              <a:schemeClr val="dk1"/>
            </a:effectRef>
            <a:fontRef idx="minor">
              <a:schemeClr val="lt1"/>
            </a:fontRef>
          </p:style>
          <p:txBody>
            <a:bodyPr wrap="square" rtlCol="0">
              <a:spAutoFit/>
            </a:bodyPr>
            <a:lstStyle/>
            <a:p>
              <a:r>
                <a:rPr lang="es-ES" dirty="0"/>
                <a:t>3h aprox.</a:t>
              </a:r>
            </a:p>
          </p:txBody>
        </p:sp>
      </p:grpSp>
      <p:sp>
        <p:nvSpPr>
          <p:cNvPr id="16" name="Marcador de contenido 2">
            <a:extLst>
              <a:ext uri="{FF2B5EF4-FFF2-40B4-BE49-F238E27FC236}">
                <a16:creationId xmlns:a16="http://schemas.microsoft.com/office/drawing/2014/main" id="{21E0CA39-2E68-4FA4-B90D-EC025DBD47FD}"/>
              </a:ext>
            </a:extLst>
          </p:cNvPr>
          <p:cNvSpPr txBox="1">
            <a:spLocks/>
          </p:cNvSpPr>
          <p:nvPr/>
        </p:nvSpPr>
        <p:spPr>
          <a:xfrm>
            <a:off x="69669" y="5266388"/>
            <a:ext cx="4058194" cy="36933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eaLnBrk="0" fontAlgn="base" hangingPunct="0">
              <a:lnSpc>
                <a:spcPct val="100000"/>
              </a:lnSpc>
              <a:spcBef>
                <a:spcPct val="0"/>
              </a:spcBef>
              <a:spcAft>
                <a:spcPct val="0"/>
              </a:spcAft>
            </a:pPr>
            <a:r>
              <a:rPr lang="es-ES" altLang="es-ES" sz="1800" b="1" u="sng" dirty="0">
                <a:solidFill>
                  <a:srgbClr val="002060"/>
                </a:solidFill>
              </a:rPr>
              <a:t>TIEMPOS DE VIAJE BILBAO-SANTANDER</a:t>
            </a:r>
          </a:p>
        </p:txBody>
      </p:sp>
    </p:spTree>
    <p:extLst>
      <p:ext uri="{BB962C8B-B14F-4D97-AF65-F5344CB8AC3E}">
        <p14:creationId xmlns:p14="http://schemas.microsoft.com/office/powerpoint/2010/main" val="12267866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ítulo 1">
            <a:extLst>
              <a:ext uri="{FF2B5EF4-FFF2-40B4-BE49-F238E27FC236}">
                <a16:creationId xmlns:a16="http://schemas.microsoft.com/office/drawing/2014/main" id="{C9EE1848-382A-41FA-9F14-FAE54214CE08}"/>
              </a:ext>
            </a:extLst>
          </p:cNvPr>
          <p:cNvSpPr>
            <a:spLocks noGrp="1"/>
          </p:cNvSpPr>
          <p:nvPr>
            <p:ph type="title"/>
          </p:nvPr>
        </p:nvSpPr>
        <p:spPr>
          <a:prstGeom prst="rect">
            <a:avLst/>
          </a:prstGeom>
          <a:noFill/>
          <a:ln>
            <a:noFill/>
          </a:ln>
        </p:spPr>
        <p:txBody>
          <a:bodyPr anchor="ctr">
            <a:noAutofit/>
          </a:bodyPr>
          <a:lstStyle/>
          <a:p>
            <a:r>
              <a:rPr lang="es-ES" sz="2000" dirty="0">
                <a:solidFill>
                  <a:srgbClr val="002060"/>
                </a:solidFill>
              </a:rPr>
              <a:t>2. Objetivo de la actuación y criterios de diseño</a:t>
            </a:r>
          </a:p>
        </p:txBody>
      </p:sp>
      <p:sp>
        <p:nvSpPr>
          <p:cNvPr id="10" name="Marcador de contenido 2">
            <a:extLst>
              <a:ext uri="{FF2B5EF4-FFF2-40B4-BE49-F238E27FC236}">
                <a16:creationId xmlns:a16="http://schemas.microsoft.com/office/drawing/2014/main" id="{9ED3DA24-3950-4F5D-97BA-A62957DF72E9}"/>
              </a:ext>
            </a:extLst>
          </p:cNvPr>
          <p:cNvSpPr txBox="1">
            <a:spLocks/>
          </p:cNvSpPr>
          <p:nvPr/>
        </p:nvSpPr>
        <p:spPr>
          <a:xfrm>
            <a:off x="383893" y="892638"/>
            <a:ext cx="10982445" cy="125569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eaLnBrk="0" fontAlgn="base" hangingPunct="0">
              <a:lnSpc>
                <a:spcPct val="100000"/>
              </a:lnSpc>
              <a:spcBef>
                <a:spcPct val="0"/>
              </a:spcBef>
              <a:spcAft>
                <a:spcPct val="0"/>
              </a:spcAft>
              <a:buFont typeface="Wingdings" panose="05000000000000000000" pitchFamily="2" charset="2"/>
              <a:buChar char="§"/>
            </a:pPr>
            <a:endParaRPr lang="es-ES" altLang="es-ES" dirty="0">
              <a:solidFill>
                <a:srgbClr val="002060"/>
              </a:solidFill>
            </a:endParaRPr>
          </a:p>
          <a:p>
            <a:pPr lvl="1" algn="just" eaLnBrk="0" fontAlgn="base" hangingPunct="0">
              <a:lnSpc>
                <a:spcPct val="100000"/>
              </a:lnSpc>
              <a:spcBef>
                <a:spcPct val="0"/>
              </a:spcBef>
              <a:spcAft>
                <a:spcPct val="0"/>
              </a:spcAft>
            </a:pPr>
            <a:r>
              <a:rPr lang="es-ES" altLang="es-ES" sz="2400" dirty="0">
                <a:solidFill>
                  <a:srgbClr val="002060"/>
                </a:solidFill>
                <a:sym typeface="Wingdings" panose="05000000000000000000" pitchFamily="2" charset="2"/>
              </a:rPr>
              <a:t>Mejorar la calidad de la oferta ferroviaria para hacerla competitiva </a:t>
            </a:r>
            <a:r>
              <a:rPr lang="es-ES" altLang="es-ES" sz="2400" dirty="0">
                <a:solidFill>
                  <a:srgbClr val="002060"/>
                </a:solidFill>
              </a:rPr>
              <a:t>frente a la carretera: tiempos de viaje en torno a 1 hora.</a:t>
            </a:r>
          </a:p>
          <a:p>
            <a:pPr marL="285750" indent="-285750" algn="l" eaLnBrk="0" fontAlgn="base" hangingPunct="0">
              <a:lnSpc>
                <a:spcPct val="100000"/>
              </a:lnSpc>
              <a:spcBef>
                <a:spcPct val="0"/>
              </a:spcBef>
              <a:spcAft>
                <a:spcPct val="0"/>
              </a:spcAft>
              <a:buFont typeface="Wingdings" panose="05000000000000000000" pitchFamily="2" charset="2"/>
              <a:buChar char="Ø"/>
            </a:pPr>
            <a:endParaRPr lang="es-ES" altLang="es-ES" u="sng" dirty="0">
              <a:solidFill>
                <a:srgbClr val="002060"/>
              </a:solidFill>
            </a:endParaRPr>
          </a:p>
        </p:txBody>
      </p:sp>
      <p:graphicFrame>
        <p:nvGraphicFramePr>
          <p:cNvPr id="4" name="Diagrama 3">
            <a:extLst>
              <a:ext uri="{FF2B5EF4-FFF2-40B4-BE49-F238E27FC236}">
                <a16:creationId xmlns:a16="http://schemas.microsoft.com/office/drawing/2014/main" id="{B2EF66A0-E50B-4DC2-9CBC-229FAFCF26B1}"/>
              </a:ext>
            </a:extLst>
          </p:cNvPr>
          <p:cNvGraphicFramePr/>
          <p:nvPr>
            <p:extLst>
              <p:ext uri="{D42A27DB-BD31-4B8C-83A1-F6EECF244321}">
                <p14:modId xmlns:p14="http://schemas.microsoft.com/office/powerpoint/2010/main" val="2225246593"/>
              </p:ext>
            </p:extLst>
          </p:nvPr>
        </p:nvGraphicFramePr>
        <p:xfrm>
          <a:off x="2100674" y="2233220"/>
          <a:ext cx="8027174" cy="37321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493110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prstGeom prst="rect">
            <a:avLst/>
          </a:prstGeom>
          <a:ln>
            <a:noFill/>
          </a:ln>
        </p:spPr>
        <p:txBody>
          <a:bodyPr anchor="ctr">
            <a:noAutofit/>
          </a:bodyPr>
          <a:lstStyle/>
          <a:p>
            <a:r>
              <a:rPr lang="es-ES" sz="2000" dirty="0">
                <a:solidFill>
                  <a:srgbClr val="002060"/>
                </a:solidFill>
                <a:latin typeface="+mn-lt"/>
              </a:rPr>
              <a:t>3. Estudio informativo: organización de los trabajos</a:t>
            </a:r>
          </a:p>
        </p:txBody>
      </p:sp>
      <p:sp>
        <p:nvSpPr>
          <p:cNvPr id="6" name="Marcador de contenido 2">
            <a:extLst>
              <a:ext uri="{FF2B5EF4-FFF2-40B4-BE49-F238E27FC236}">
                <a16:creationId xmlns:a16="http://schemas.microsoft.com/office/drawing/2014/main" id="{9ED3DA24-3950-4F5D-97BA-A62957DF72E9}"/>
              </a:ext>
            </a:extLst>
          </p:cNvPr>
          <p:cNvSpPr txBox="1">
            <a:spLocks/>
          </p:cNvSpPr>
          <p:nvPr/>
        </p:nvSpPr>
        <p:spPr>
          <a:xfrm>
            <a:off x="327804" y="1603131"/>
            <a:ext cx="11507638" cy="484346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800100" lvl="1" indent="-342900" algn="l" eaLnBrk="0" fontAlgn="base" hangingPunct="0">
              <a:lnSpc>
                <a:spcPct val="100000"/>
              </a:lnSpc>
              <a:spcBef>
                <a:spcPct val="0"/>
              </a:spcBef>
              <a:spcAft>
                <a:spcPct val="0"/>
              </a:spcAft>
              <a:buFont typeface="Wingdings" panose="05000000000000000000" pitchFamily="2" charset="2"/>
              <a:buChar char="Ø"/>
            </a:pPr>
            <a:r>
              <a:rPr lang="es-ES" altLang="es-ES" sz="2400" b="1" dirty="0">
                <a:solidFill>
                  <a:srgbClr val="002060"/>
                </a:solidFill>
              </a:rPr>
              <a:t>Fase I. Estudio de alternativas y viabilidad (Escala 1:25.000):</a:t>
            </a:r>
          </a:p>
          <a:p>
            <a:pPr marL="1257300" lvl="2" indent="-342900" algn="l" eaLnBrk="0" fontAlgn="base" hangingPunct="0">
              <a:lnSpc>
                <a:spcPct val="100000"/>
              </a:lnSpc>
              <a:spcBef>
                <a:spcPct val="0"/>
              </a:spcBef>
              <a:spcAft>
                <a:spcPct val="0"/>
              </a:spcAft>
              <a:buFont typeface="Courier New" panose="02070309020205020404" pitchFamily="49" charset="0"/>
              <a:buChar char="o"/>
            </a:pPr>
            <a:r>
              <a:rPr lang="es-ES" altLang="es-ES" sz="2400" b="1" dirty="0">
                <a:solidFill>
                  <a:srgbClr val="002060"/>
                </a:solidFill>
              </a:rPr>
              <a:t>Planteamiento y caracterización de alternativas.</a:t>
            </a:r>
          </a:p>
          <a:p>
            <a:pPr marL="1257300" lvl="2" indent="-342900" algn="l" eaLnBrk="0" fontAlgn="base" hangingPunct="0">
              <a:lnSpc>
                <a:spcPct val="100000"/>
              </a:lnSpc>
              <a:spcBef>
                <a:spcPct val="0"/>
              </a:spcBef>
              <a:spcAft>
                <a:spcPct val="0"/>
              </a:spcAft>
              <a:buFont typeface="Courier New" panose="02070309020205020404" pitchFamily="49" charset="0"/>
              <a:buChar char="o"/>
            </a:pPr>
            <a:r>
              <a:rPr lang="es-ES" altLang="es-ES" sz="2400" b="1" dirty="0">
                <a:solidFill>
                  <a:srgbClr val="002060"/>
                </a:solidFill>
              </a:rPr>
              <a:t>Análisis técnico, de viabilidad y ambiental.</a:t>
            </a:r>
          </a:p>
          <a:p>
            <a:pPr marL="1257300" lvl="2" indent="-342900" algn="l" eaLnBrk="0" fontAlgn="base" hangingPunct="0">
              <a:lnSpc>
                <a:spcPct val="100000"/>
              </a:lnSpc>
              <a:spcBef>
                <a:spcPct val="0"/>
              </a:spcBef>
              <a:spcAft>
                <a:spcPct val="0"/>
              </a:spcAft>
              <a:buFontTx/>
              <a:buChar char="-"/>
            </a:pPr>
            <a:endParaRPr lang="es-ES" altLang="es-ES" sz="2000" dirty="0">
              <a:solidFill>
                <a:srgbClr val="002060"/>
              </a:solidFill>
            </a:endParaRPr>
          </a:p>
          <a:p>
            <a:pPr marL="800100" lvl="1" indent="-342900" algn="l" eaLnBrk="0" fontAlgn="base" hangingPunct="0">
              <a:lnSpc>
                <a:spcPct val="100000"/>
              </a:lnSpc>
              <a:spcBef>
                <a:spcPct val="0"/>
              </a:spcBef>
              <a:spcAft>
                <a:spcPct val="0"/>
              </a:spcAft>
              <a:buFont typeface="Wingdings" panose="05000000000000000000" pitchFamily="2" charset="2"/>
              <a:buChar char="Ø"/>
            </a:pPr>
            <a:endParaRPr lang="es-ES" altLang="es-ES" dirty="0">
              <a:solidFill>
                <a:srgbClr val="002060"/>
              </a:solidFill>
            </a:endParaRPr>
          </a:p>
          <a:p>
            <a:pPr marL="800100" lvl="1" indent="-342900" algn="l" eaLnBrk="0" fontAlgn="base" hangingPunct="0">
              <a:lnSpc>
                <a:spcPct val="100000"/>
              </a:lnSpc>
              <a:spcBef>
                <a:spcPct val="0"/>
              </a:spcBef>
              <a:spcAft>
                <a:spcPct val="0"/>
              </a:spcAft>
              <a:buFont typeface="Wingdings" panose="05000000000000000000" pitchFamily="2" charset="2"/>
              <a:buChar char="Ø"/>
            </a:pPr>
            <a:r>
              <a:rPr lang="es-ES" altLang="es-ES" sz="2400" dirty="0">
                <a:solidFill>
                  <a:srgbClr val="002060"/>
                </a:solidFill>
              </a:rPr>
              <a:t>Fase II. Estudio informativo y estudio de impacto ambiental.</a:t>
            </a:r>
          </a:p>
          <a:p>
            <a:pPr marL="800100" lvl="1" indent="-342900" algn="l" eaLnBrk="0" fontAlgn="base" hangingPunct="0">
              <a:lnSpc>
                <a:spcPct val="100000"/>
              </a:lnSpc>
              <a:spcBef>
                <a:spcPct val="0"/>
              </a:spcBef>
              <a:spcAft>
                <a:spcPct val="0"/>
              </a:spcAft>
              <a:buFont typeface="Arial" panose="020B0604020202020204" pitchFamily="34" charset="0"/>
              <a:buChar char="•"/>
            </a:pPr>
            <a:endParaRPr lang="es-ES" altLang="es-ES" sz="2400" dirty="0">
              <a:solidFill>
                <a:srgbClr val="002060"/>
              </a:solidFill>
            </a:endParaRPr>
          </a:p>
          <a:p>
            <a:pPr marL="800100" lvl="1" indent="-342900" algn="l" eaLnBrk="0" fontAlgn="base" hangingPunct="0">
              <a:lnSpc>
                <a:spcPct val="100000"/>
              </a:lnSpc>
              <a:spcBef>
                <a:spcPct val="0"/>
              </a:spcBef>
              <a:spcAft>
                <a:spcPct val="0"/>
              </a:spcAft>
              <a:buFont typeface="Wingdings" panose="05000000000000000000" pitchFamily="2" charset="2"/>
              <a:buChar char="Ø"/>
            </a:pPr>
            <a:endParaRPr lang="es-ES" altLang="es-ES" sz="2400" dirty="0">
              <a:solidFill>
                <a:srgbClr val="002060"/>
              </a:solidFill>
            </a:endParaRPr>
          </a:p>
          <a:p>
            <a:pPr marL="800100" lvl="1" indent="-342900" algn="l" eaLnBrk="0" fontAlgn="base" hangingPunct="0">
              <a:lnSpc>
                <a:spcPct val="100000"/>
              </a:lnSpc>
              <a:spcBef>
                <a:spcPct val="0"/>
              </a:spcBef>
              <a:spcAft>
                <a:spcPct val="0"/>
              </a:spcAft>
              <a:buFont typeface="Wingdings" panose="05000000000000000000" pitchFamily="2" charset="2"/>
              <a:buChar char="Ø"/>
            </a:pPr>
            <a:r>
              <a:rPr lang="es-ES" altLang="es-ES" sz="2400" dirty="0">
                <a:solidFill>
                  <a:srgbClr val="002060"/>
                </a:solidFill>
              </a:rPr>
              <a:t>Fase III. Información pública y audiencia</a:t>
            </a:r>
          </a:p>
          <a:p>
            <a:pPr lvl="4" algn="l" eaLnBrk="0" fontAlgn="base" hangingPunct="0">
              <a:lnSpc>
                <a:spcPct val="100000"/>
              </a:lnSpc>
              <a:spcBef>
                <a:spcPct val="0"/>
              </a:spcBef>
              <a:spcAft>
                <a:spcPct val="0"/>
              </a:spcAft>
            </a:pPr>
            <a:r>
              <a:rPr lang="es-ES" altLang="es-ES" sz="2400" dirty="0">
                <a:solidFill>
                  <a:srgbClr val="002060"/>
                </a:solidFill>
              </a:rPr>
              <a:t>Evaluación ambiental</a:t>
            </a:r>
          </a:p>
          <a:p>
            <a:pPr lvl="4" algn="l" eaLnBrk="0" fontAlgn="base" hangingPunct="0">
              <a:lnSpc>
                <a:spcPct val="100000"/>
              </a:lnSpc>
              <a:spcBef>
                <a:spcPct val="0"/>
              </a:spcBef>
              <a:spcAft>
                <a:spcPct val="0"/>
              </a:spcAft>
            </a:pPr>
            <a:r>
              <a:rPr lang="es-ES" altLang="es-ES" sz="2400" dirty="0">
                <a:solidFill>
                  <a:srgbClr val="002060"/>
                </a:solidFill>
              </a:rPr>
              <a:t>Aprobación definitiva</a:t>
            </a:r>
          </a:p>
        </p:txBody>
      </p:sp>
      <p:sp>
        <p:nvSpPr>
          <p:cNvPr id="5" name="Rectángulo: esquinas redondeadas 4">
            <a:extLst>
              <a:ext uri="{FF2B5EF4-FFF2-40B4-BE49-F238E27FC236}">
                <a16:creationId xmlns:a16="http://schemas.microsoft.com/office/drawing/2014/main" id="{751D18B8-E515-498B-AE66-A622D6C3DE47}"/>
              </a:ext>
            </a:extLst>
          </p:cNvPr>
          <p:cNvSpPr/>
          <p:nvPr/>
        </p:nvSpPr>
        <p:spPr>
          <a:xfrm>
            <a:off x="356558" y="1453660"/>
            <a:ext cx="11478884" cy="147852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ES" sz="2400" b="1" dirty="0"/>
          </a:p>
        </p:txBody>
      </p:sp>
    </p:spTree>
    <p:extLst>
      <p:ext uri="{BB962C8B-B14F-4D97-AF65-F5344CB8AC3E}">
        <p14:creationId xmlns:p14="http://schemas.microsoft.com/office/powerpoint/2010/main" val="21255946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contenido 2">
            <a:extLst>
              <a:ext uri="{FF2B5EF4-FFF2-40B4-BE49-F238E27FC236}">
                <a16:creationId xmlns:a16="http://schemas.microsoft.com/office/drawing/2014/main" id="{9ED3DA24-3950-4F5D-97BA-A62957DF72E9}"/>
              </a:ext>
            </a:extLst>
          </p:cNvPr>
          <p:cNvSpPr txBox="1">
            <a:spLocks/>
          </p:cNvSpPr>
          <p:nvPr/>
        </p:nvSpPr>
        <p:spPr>
          <a:xfrm>
            <a:off x="350807" y="1223021"/>
            <a:ext cx="2754701" cy="53544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eaLnBrk="0" fontAlgn="base" hangingPunct="0">
              <a:lnSpc>
                <a:spcPct val="100000"/>
              </a:lnSpc>
              <a:spcBef>
                <a:spcPct val="0"/>
              </a:spcBef>
              <a:spcAft>
                <a:spcPct val="0"/>
              </a:spcAft>
            </a:pPr>
            <a:r>
              <a:rPr lang="es-ES" altLang="es-ES" b="1" u="sng" dirty="0">
                <a:solidFill>
                  <a:srgbClr val="002060"/>
                </a:solidFill>
              </a:rPr>
              <a:t>Plano de conjunto</a:t>
            </a:r>
            <a:endParaRPr lang="es-ES" altLang="es-ES" u="sng" dirty="0">
              <a:solidFill>
                <a:srgbClr val="002060"/>
              </a:solidFill>
            </a:endParaRPr>
          </a:p>
        </p:txBody>
      </p:sp>
      <p:sp>
        <p:nvSpPr>
          <p:cNvPr id="10" name="Título 1">
            <a:extLst>
              <a:ext uri="{FF2B5EF4-FFF2-40B4-BE49-F238E27FC236}">
                <a16:creationId xmlns:a16="http://schemas.microsoft.com/office/drawing/2014/main" id="{D7C3C66A-116E-4F09-8AB3-2B798473B4B5}"/>
              </a:ext>
            </a:extLst>
          </p:cNvPr>
          <p:cNvSpPr>
            <a:spLocks noGrp="1"/>
          </p:cNvSpPr>
          <p:nvPr>
            <p:ph type="title"/>
          </p:nvPr>
        </p:nvSpPr>
        <p:spPr>
          <a:prstGeom prst="rect">
            <a:avLst/>
          </a:prstGeom>
          <a:noFill/>
          <a:ln>
            <a:noFill/>
          </a:ln>
        </p:spPr>
        <p:txBody>
          <a:bodyPr anchor="ctr">
            <a:noAutofit/>
          </a:bodyPr>
          <a:lstStyle/>
          <a:p>
            <a:r>
              <a:rPr lang="es-ES" sz="2000" dirty="0">
                <a:solidFill>
                  <a:srgbClr val="002060"/>
                </a:solidFill>
              </a:rPr>
              <a:t>4. Alternativas de trazado</a:t>
            </a:r>
          </a:p>
        </p:txBody>
      </p:sp>
      <p:pic>
        <p:nvPicPr>
          <p:cNvPr id="4" name="Imagen 3" descr="Mapa&#10;&#10;Descripción generada automáticamente">
            <a:extLst>
              <a:ext uri="{FF2B5EF4-FFF2-40B4-BE49-F238E27FC236}">
                <a16:creationId xmlns:a16="http://schemas.microsoft.com/office/drawing/2014/main" id="{E806644A-4FBF-49F2-8D27-65DB14E90AD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58463"/>
            <a:ext cx="12192000" cy="4233650"/>
          </a:xfrm>
          <a:prstGeom prst="rect">
            <a:avLst/>
          </a:prstGeom>
        </p:spPr>
      </p:pic>
    </p:spTree>
    <p:extLst>
      <p:ext uri="{BB962C8B-B14F-4D97-AF65-F5344CB8AC3E}">
        <p14:creationId xmlns:p14="http://schemas.microsoft.com/office/powerpoint/2010/main" val="12184150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contenido 2">
            <a:extLst>
              <a:ext uri="{FF2B5EF4-FFF2-40B4-BE49-F238E27FC236}">
                <a16:creationId xmlns:a16="http://schemas.microsoft.com/office/drawing/2014/main" id="{9ED3DA24-3950-4F5D-97BA-A62957DF72E9}"/>
              </a:ext>
            </a:extLst>
          </p:cNvPr>
          <p:cNvSpPr txBox="1">
            <a:spLocks/>
          </p:cNvSpPr>
          <p:nvPr/>
        </p:nvSpPr>
        <p:spPr>
          <a:xfrm>
            <a:off x="350807" y="1223021"/>
            <a:ext cx="2345501" cy="53544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eaLnBrk="0" fontAlgn="base" hangingPunct="0">
              <a:lnSpc>
                <a:spcPct val="100000"/>
              </a:lnSpc>
              <a:spcBef>
                <a:spcPct val="0"/>
              </a:spcBef>
              <a:spcAft>
                <a:spcPct val="0"/>
              </a:spcAft>
            </a:pPr>
            <a:r>
              <a:rPr lang="es-ES" altLang="es-ES" b="1" u="sng" dirty="0">
                <a:solidFill>
                  <a:srgbClr val="002060"/>
                </a:solidFill>
              </a:rPr>
              <a:t>Alternativas A</a:t>
            </a:r>
            <a:endParaRPr lang="es-ES" altLang="es-ES" u="sng" dirty="0">
              <a:solidFill>
                <a:srgbClr val="002060"/>
              </a:solidFill>
            </a:endParaRPr>
          </a:p>
        </p:txBody>
      </p:sp>
      <p:sp>
        <p:nvSpPr>
          <p:cNvPr id="10" name="Título 1">
            <a:extLst>
              <a:ext uri="{FF2B5EF4-FFF2-40B4-BE49-F238E27FC236}">
                <a16:creationId xmlns:a16="http://schemas.microsoft.com/office/drawing/2014/main" id="{D7C3C66A-116E-4F09-8AB3-2B798473B4B5}"/>
              </a:ext>
            </a:extLst>
          </p:cNvPr>
          <p:cNvSpPr>
            <a:spLocks noGrp="1"/>
          </p:cNvSpPr>
          <p:nvPr>
            <p:ph type="title"/>
          </p:nvPr>
        </p:nvSpPr>
        <p:spPr>
          <a:prstGeom prst="rect">
            <a:avLst/>
          </a:prstGeom>
          <a:noFill/>
          <a:ln>
            <a:noFill/>
          </a:ln>
        </p:spPr>
        <p:txBody>
          <a:bodyPr anchor="ctr">
            <a:noAutofit/>
          </a:bodyPr>
          <a:lstStyle/>
          <a:p>
            <a:r>
              <a:rPr lang="es-ES" sz="2000" dirty="0">
                <a:solidFill>
                  <a:srgbClr val="002060"/>
                </a:solidFill>
              </a:rPr>
              <a:t>4. Alternativas de trazado</a:t>
            </a:r>
          </a:p>
        </p:txBody>
      </p:sp>
      <p:pic>
        <p:nvPicPr>
          <p:cNvPr id="4" name="Imagen 3" descr="Mapa&#10;&#10;Descripción generada automáticamente">
            <a:extLst>
              <a:ext uri="{FF2B5EF4-FFF2-40B4-BE49-F238E27FC236}">
                <a16:creationId xmlns:a16="http://schemas.microsoft.com/office/drawing/2014/main" id="{D3E2DD31-549A-425E-8B00-397E94C0BC9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58463"/>
            <a:ext cx="12192000" cy="4233650"/>
          </a:xfrm>
          <a:prstGeom prst="rect">
            <a:avLst/>
          </a:prstGeom>
        </p:spPr>
      </p:pic>
      <p:graphicFrame>
        <p:nvGraphicFramePr>
          <p:cNvPr id="5" name="Tabla 4">
            <a:extLst>
              <a:ext uri="{FF2B5EF4-FFF2-40B4-BE49-F238E27FC236}">
                <a16:creationId xmlns:a16="http://schemas.microsoft.com/office/drawing/2014/main" id="{9E9BF4D4-9464-4935-89A9-0842B1DCDB8D}"/>
              </a:ext>
            </a:extLst>
          </p:cNvPr>
          <p:cNvGraphicFramePr>
            <a:graphicFrameLocks noGrp="1"/>
          </p:cNvGraphicFramePr>
          <p:nvPr>
            <p:extLst>
              <p:ext uri="{D42A27DB-BD31-4B8C-83A1-F6EECF244321}">
                <p14:modId xmlns:p14="http://schemas.microsoft.com/office/powerpoint/2010/main" val="3015969632"/>
              </p:ext>
            </p:extLst>
          </p:nvPr>
        </p:nvGraphicFramePr>
        <p:xfrm>
          <a:off x="381965" y="4952807"/>
          <a:ext cx="3796496" cy="948179"/>
        </p:xfrm>
        <a:graphic>
          <a:graphicData uri="http://schemas.openxmlformats.org/drawingml/2006/table">
            <a:tbl>
              <a:tblPr firstRow="1" bandRow="1">
                <a:tableStyleId>{F2DE63D5-997A-4646-A377-4702673A728D}</a:tableStyleId>
              </a:tblPr>
              <a:tblGrid>
                <a:gridCol w="450253">
                  <a:extLst>
                    <a:ext uri="{9D8B030D-6E8A-4147-A177-3AD203B41FA5}">
                      <a16:colId xmlns:a16="http://schemas.microsoft.com/office/drawing/2014/main" val="1942953274"/>
                    </a:ext>
                  </a:extLst>
                </a:gridCol>
                <a:gridCol w="1230165">
                  <a:extLst>
                    <a:ext uri="{9D8B030D-6E8A-4147-A177-3AD203B41FA5}">
                      <a16:colId xmlns:a16="http://schemas.microsoft.com/office/drawing/2014/main" val="2441595569"/>
                    </a:ext>
                  </a:extLst>
                </a:gridCol>
                <a:gridCol w="2116078">
                  <a:extLst>
                    <a:ext uri="{9D8B030D-6E8A-4147-A177-3AD203B41FA5}">
                      <a16:colId xmlns:a16="http://schemas.microsoft.com/office/drawing/2014/main" val="1602196005"/>
                    </a:ext>
                  </a:extLst>
                </a:gridCol>
              </a:tblGrid>
              <a:tr h="430019">
                <a:tc>
                  <a:txBody>
                    <a:bodyPr/>
                    <a:lstStyle/>
                    <a:p>
                      <a:endParaRPr lang="es-ES" sz="1000" dirty="0">
                        <a:solidFill>
                          <a:sysClr val="windowText" lastClr="000000"/>
                        </a:solidFil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tc>
                  <a:txBody>
                    <a:bodyPr/>
                    <a:lstStyle/>
                    <a:p>
                      <a:pPr algn="ctr"/>
                      <a:r>
                        <a:rPr lang="es-ES" sz="1100" b="1" kern="1200" dirty="0">
                          <a:solidFill>
                            <a:sysClr val="windowText" lastClr="000000"/>
                          </a:solidFill>
                        </a:rPr>
                        <a:t>Tiempo de viaje (con paradas)</a:t>
                      </a:r>
                      <a:endParaRPr lang="es-ES" sz="1100" b="1" kern="1200" dirty="0">
                        <a:solidFill>
                          <a:sysClr val="windowText" lastClr="000000"/>
                        </a:solidFill>
                        <a:latin typeface="+mn-lt"/>
                        <a:ea typeface="+mn-ea"/>
                        <a:cs typeface="+mn-cs"/>
                      </a:endParaRPr>
                    </a:p>
                  </a:txBody>
                  <a:tcPr anchor="ctr">
                    <a:lnT w="12700" cap="flat" cmpd="sng" algn="ctr">
                      <a:solidFill>
                        <a:schemeClr val="tx1"/>
                      </a:solidFill>
                      <a:prstDash val="solid"/>
                      <a:round/>
                      <a:headEnd type="none" w="med" len="med"/>
                      <a:tailEnd type="none" w="med" len="med"/>
                    </a:lnT>
                    <a:solidFill>
                      <a:schemeClr val="bg1"/>
                    </a:solidFill>
                  </a:tcPr>
                </a:tc>
                <a:tc>
                  <a:txBody>
                    <a:bodyPr/>
                    <a:lstStyle/>
                    <a:p>
                      <a:pPr algn="ctr"/>
                      <a:r>
                        <a:rPr lang="es-ES" sz="1100" b="1" dirty="0">
                          <a:solidFill>
                            <a:sysClr val="windowText" lastClr="000000"/>
                          </a:solidFill>
                        </a:rPr>
                        <a:t>Presupuesto base de licitación (sin IVA)</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93158825"/>
                  </a:ext>
                </a:extLst>
              </a:tr>
              <a:tr h="152295">
                <a:tc>
                  <a:txBody>
                    <a:bodyPr/>
                    <a:lstStyle/>
                    <a:p>
                      <a:pPr algn="ctr"/>
                      <a:r>
                        <a:rPr lang="es-ES" sz="1100" b="1" kern="1200" dirty="0">
                          <a:solidFill>
                            <a:schemeClr val="bg1"/>
                          </a:solidFill>
                        </a:rPr>
                        <a:t>A1</a:t>
                      </a:r>
                      <a:endParaRPr lang="es-ES" sz="1100" b="1" kern="1200" dirty="0">
                        <a:solidFill>
                          <a:schemeClr val="bg1"/>
                        </a:solidFill>
                        <a:latin typeface="+mn-lt"/>
                        <a:ea typeface="+mn-ea"/>
                        <a:cs typeface="+mn-cs"/>
                      </a:endParaRPr>
                    </a:p>
                  </a:txBody>
                  <a:tcPr anchor="ctr">
                    <a:lnL w="12700" cap="flat" cmpd="sng" algn="ctr">
                      <a:solidFill>
                        <a:schemeClr val="tx1"/>
                      </a:solidFill>
                      <a:prstDash val="solid"/>
                      <a:round/>
                      <a:headEnd type="none" w="med" len="med"/>
                      <a:tailEnd type="none" w="med" len="med"/>
                    </a:lnL>
                    <a:solidFill>
                      <a:srgbClr val="267301"/>
                    </a:solidFill>
                  </a:tcPr>
                </a:tc>
                <a:tc>
                  <a:txBody>
                    <a:bodyPr/>
                    <a:lstStyle/>
                    <a:p>
                      <a:pPr algn="ctr"/>
                      <a:r>
                        <a:rPr lang="es-ES" sz="1100" dirty="0">
                          <a:solidFill>
                            <a:schemeClr val="bg1"/>
                          </a:solidFill>
                        </a:rPr>
                        <a:t>1h 3 min</a:t>
                      </a:r>
                    </a:p>
                  </a:txBody>
                  <a:tcPr anchor="ctr">
                    <a:solidFill>
                      <a:srgbClr val="267301"/>
                    </a:solidFill>
                  </a:tcPr>
                </a:tc>
                <a:tc>
                  <a:txBody>
                    <a:bodyPr/>
                    <a:lstStyle/>
                    <a:p>
                      <a:pPr algn="ctr"/>
                      <a:r>
                        <a:rPr lang="es-ES" sz="1100" dirty="0">
                          <a:solidFill>
                            <a:schemeClr val="bg1"/>
                          </a:solidFill>
                        </a:rPr>
                        <a:t>2.025</a:t>
                      </a:r>
                      <a:r>
                        <a:rPr lang="es-ES" sz="1100" baseline="0" dirty="0">
                          <a:solidFill>
                            <a:schemeClr val="bg1"/>
                          </a:solidFill>
                        </a:rPr>
                        <a:t> M€</a:t>
                      </a:r>
                    </a:p>
                  </a:txBody>
                  <a:tcPr anchor="ctr">
                    <a:lnR w="12700" cap="flat" cmpd="sng" algn="ctr">
                      <a:solidFill>
                        <a:schemeClr val="tx1"/>
                      </a:solidFill>
                      <a:prstDash val="solid"/>
                      <a:round/>
                      <a:headEnd type="none" w="med" len="med"/>
                      <a:tailEnd type="none" w="med" len="med"/>
                    </a:lnR>
                    <a:solidFill>
                      <a:srgbClr val="267301"/>
                    </a:solidFill>
                  </a:tcPr>
                </a:tc>
                <a:extLst>
                  <a:ext uri="{0D108BD9-81ED-4DB2-BD59-A6C34878D82A}">
                    <a16:rowId xmlns:a16="http://schemas.microsoft.com/office/drawing/2014/main" val="352071973"/>
                  </a:ext>
                </a:extLst>
              </a:tr>
              <a:tr h="154031">
                <a:tc>
                  <a:txBody>
                    <a:bodyPr/>
                    <a:lstStyle/>
                    <a:p>
                      <a:pPr algn="ctr"/>
                      <a:r>
                        <a:rPr lang="es-ES" sz="1100" b="1" kern="1200" dirty="0">
                          <a:solidFill>
                            <a:schemeClr val="bg1"/>
                          </a:solidFill>
                        </a:rPr>
                        <a:t>A2</a:t>
                      </a:r>
                      <a:endParaRPr lang="es-ES" sz="1100" b="1" kern="1200" dirty="0">
                        <a:solidFill>
                          <a:schemeClr val="bg1"/>
                        </a:solidFill>
                        <a:latin typeface="+mn-lt"/>
                        <a:ea typeface="+mn-ea"/>
                        <a:cs typeface="+mn-cs"/>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98E501"/>
                    </a:solidFill>
                  </a:tcPr>
                </a:tc>
                <a:tc>
                  <a:txBody>
                    <a:bodyPr/>
                    <a:lstStyle/>
                    <a:p>
                      <a:pPr algn="ctr"/>
                      <a:r>
                        <a:rPr lang="es-ES" sz="1100" dirty="0">
                          <a:solidFill>
                            <a:schemeClr val="bg1"/>
                          </a:solidFill>
                        </a:rPr>
                        <a:t>1h 6 min</a:t>
                      </a:r>
                    </a:p>
                  </a:txBody>
                  <a:tcPr anchor="ctr">
                    <a:lnB w="12700" cap="flat" cmpd="sng" algn="ctr">
                      <a:solidFill>
                        <a:schemeClr val="tx1"/>
                      </a:solidFill>
                      <a:prstDash val="solid"/>
                      <a:round/>
                      <a:headEnd type="none" w="med" len="med"/>
                      <a:tailEnd type="none" w="med" len="med"/>
                    </a:lnB>
                    <a:solidFill>
                      <a:srgbClr val="98E501"/>
                    </a:solidFill>
                  </a:tcPr>
                </a:tc>
                <a:tc>
                  <a:txBody>
                    <a:bodyPr/>
                    <a:lstStyle/>
                    <a:p>
                      <a:pPr algn="ctr"/>
                      <a:r>
                        <a:rPr lang="es-ES" sz="1100" dirty="0">
                          <a:solidFill>
                            <a:schemeClr val="bg1"/>
                          </a:solidFill>
                        </a:rPr>
                        <a:t>2.303 M€</a:t>
                      </a: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98E501"/>
                    </a:solidFill>
                  </a:tcPr>
                </a:tc>
                <a:extLst>
                  <a:ext uri="{0D108BD9-81ED-4DB2-BD59-A6C34878D82A}">
                    <a16:rowId xmlns:a16="http://schemas.microsoft.com/office/drawing/2014/main" val="1795894516"/>
                  </a:ext>
                </a:extLst>
              </a:tr>
            </a:tbl>
          </a:graphicData>
        </a:graphic>
      </p:graphicFrame>
    </p:spTree>
    <p:extLst>
      <p:ext uri="{BB962C8B-B14F-4D97-AF65-F5344CB8AC3E}">
        <p14:creationId xmlns:p14="http://schemas.microsoft.com/office/powerpoint/2010/main" val="26802300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1">
            <a:extLst>
              <a:ext uri="{FF2B5EF4-FFF2-40B4-BE49-F238E27FC236}">
                <a16:creationId xmlns:a16="http://schemas.microsoft.com/office/drawing/2014/main" id="{D7C3C66A-116E-4F09-8AB3-2B798473B4B5}"/>
              </a:ext>
            </a:extLst>
          </p:cNvPr>
          <p:cNvSpPr>
            <a:spLocks noGrp="1"/>
          </p:cNvSpPr>
          <p:nvPr>
            <p:ph type="title"/>
          </p:nvPr>
        </p:nvSpPr>
        <p:spPr>
          <a:prstGeom prst="rect">
            <a:avLst/>
          </a:prstGeom>
          <a:noFill/>
          <a:ln>
            <a:noFill/>
          </a:ln>
        </p:spPr>
        <p:txBody>
          <a:bodyPr anchor="ctr">
            <a:noAutofit/>
          </a:bodyPr>
          <a:lstStyle/>
          <a:p>
            <a:r>
              <a:rPr lang="es-ES" sz="2000" dirty="0">
                <a:solidFill>
                  <a:srgbClr val="002060"/>
                </a:solidFill>
              </a:rPr>
              <a:t>4. Alternativas de trazado</a:t>
            </a:r>
          </a:p>
        </p:txBody>
      </p:sp>
      <p:sp>
        <p:nvSpPr>
          <p:cNvPr id="7" name="Marcador de contenido 2">
            <a:extLst>
              <a:ext uri="{FF2B5EF4-FFF2-40B4-BE49-F238E27FC236}">
                <a16:creationId xmlns:a16="http://schemas.microsoft.com/office/drawing/2014/main" id="{D57F0D65-E3E3-4AA9-8334-12FC8697C769}"/>
              </a:ext>
            </a:extLst>
          </p:cNvPr>
          <p:cNvSpPr txBox="1">
            <a:spLocks/>
          </p:cNvSpPr>
          <p:nvPr/>
        </p:nvSpPr>
        <p:spPr>
          <a:xfrm>
            <a:off x="350807" y="1223021"/>
            <a:ext cx="2345501" cy="53544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eaLnBrk="0" fontAlgn="base" hangingPunct="0">
              <a:lnSpc>
                <a:spcPct val="100000"/>
              </a:lnSpc>
              <a:spcBef>
                <a:spcPct val="0"/>
              </a:spcBef>
              <a:spcAft>
                <a:spcPct val="0"/>
              </a:spcAft>
            </a:pPr>
            <a:r>
              <a:rPr lang="es-ES" altLang="es-ES" b="1" u="sng" dirty="0">
                <a:solidFill>
                  <a:srgbClr val="002060"/>
                </a:solidFill>
              </a:rPr>
              <a:t>Alternativas B</a:t>
            </a:r>
            <a:endParaRPr lang="es-ES" altLang="es-ES" u="sng" dirty="0">
              <a:solidFill>
                <a:srgbClr val="002060"/>
              </a:solidFill>
            </a:endParaRPr>
          </a:p>
        </p:txBody>
      </p:sp>
      <p:pic>
        <p:nvPicPr>
          <p:cNvPr id="4" name="Imagen 3" descr="Mapa&#10;&#10;Descripción generada automáticamente">
            <a:extLst>
              <a:ext uri="{FF2B5EF4-FFF2-40B4-BE49-F238E27FC236}">
                <a16:creationId xmlns:a16="http://schemas.microsoft.com/office/drawing/2014/main" id="{99EDEF6C-5926-4B7C-954E-48354439C98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58463"/>
            <a:ext cx="12192000" cy="4233650"/>
          </a:xfrm>
          <a:prstGeom prst="rect">
            <a:avLst/>
          </a:prstGeom>
        </p:spPr>
      </p:pic>
      <p:graphicFrame>
        <p:nvGraphicFramePr>
          <p:cNvPr id="6" name="Tabla 5">
            <a:extLst>
              <a:ext uri="{FF2B5EF4-FFF2-40B4-BE49-F238E27FC236}">
                <a16:creationId xmlns:a16="http://schemas.microsoft.com/office/drawing/2014/main" id="{91A5DD0C-DFF5-4C32-89EF-6A9307F59F3F}"/>
              </a:ext>
            </a:extLst>
          </p:cNvPr>
          <p:cNvGraphicFramePr>
            <a:graphicFrameLocks noGrp="1"/>
          </p:cNvGraphicFramePr>
          <p:nvPr>
            <p:extLst>
              <p:ext uri="{D42A27DB-BD31-4B8C-83A1-F6EECF244321}">
                <p14:modId xmlns:p14="http://schemas.microsoft.com/office/powerpoint/2010/main" val="1965002934"/>
              </p:ext>
            </p:extLst>
          </p:nvPr>
        </p:nvGraphicFramePr>
        <p:xfrm>
          <a:off x="381965" y="4952807"/>
          <a:ext cx="3796496" cy="948179"/>
        </p:xfrm>
        <a:graphic>
          <a:graphicData uri="http://schemas.openxmlformats.org/drawingml/2006/table">
            <a:tbl>
              <a:tblPr firstRow="1" bandRow="1">
                <a:tableStyleId>{F2DE63D5-997A-4646-A377-4702673A728D}</a:tableStyleId>
              </a:tblPr>
              <a:tblGrid>
                <a:gridCol w="450253">
                  <a:extLst>
                    <a:ext uri="{9D8B030D-6E8A-4147-A177-3AD203B41FA5}">
                      <a16:colId xmlns:a16="http://schemas.microsoft.com/office/drawing/2014/main" val="1942953274"/>
                    </a:ext>
                  </a:extLst>
                </a:gridCol>
                <a:gridCol w="1230165">
                  <a:extLst>
                    <a:ext uri="{9D8B030D-6E8A-4147-A177-3AD203B41FA5}">
                      <a16:colId xmlns:a16="http://schemas.microsoft.com/office/drawing/2014/main" val="2441595569"/>
                    </a:ext>
                  </a:extLst>
                </a:gridCol>
                <a:gridCol w="2116078">
                  <a:extLst>
                    <a:ext uri="{9D8B030D-6E8A-4147-A177-3AD203B41FA5}">
                      <a16:colId xmlns:a16="http://schemas.microsoft.com/office/drawing/2014/main" val="1602196005"/>
                    </a:ext>
                  </a:extLst>
                </a:gridCol>
              </a:tblGrid>
              <a:tr h="430019">
                <a:tc>
                  <a:txBody>
                    <a:bodyPr/>
                    <a:lstStyle/>
                    <a:p>
                      <a:endParaRPr lang="es-ES" sz="1000" dirty="0">
                        <a:solidFill>
                          <a:sysClr val="windowText" lastClr="000000"/>
                        </a:solidFil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tc>
                  <a:txBody>
                    <a:bodyPr/>
                    <a:lstStyle/>
                    <a:p>
                      <a:pPr algn="ctr"/>
                      <a:r>
                        <a:rPr lang="es-ES" sz="1100" b="1" kern="1200" dirty="0">
                          <a:solidFill>
                            <a:sysClr val="windowText" lastClr="000000"/>
                          </a:solidFill>
                        </a:rPr>
                        <a:t>Tiempo de viaje (con paradas)</a:t>
                      </a:r>
                      <a:endParaRPr lang="es-ES" sz="1100" b="1" kern="1200" dirty="0">
                        <a:solidFill>
                          <a:sysClr val="windowText" lastClr="000000"/>
                        </a:solidFill>
                        <a:latin typeface="+mn-lt"/>
                        <a:ea typeface="+mn-ea"/>
                        <a:cs typeface="+mn-cs"/>
                      </a:endParaRPr>
                    </a:p>
                  </a:txBody>
                  <a:tcPr anchor="ctr">
                    <a:lnT w="12700" cap="flat" cmpd="sng" algn="ctr">
                      <a:solidFill>
                        <a:schemeClr val="tx1"/>
                      </a:solidFill>
                      <a:prstDash val="solid"/>
                      <a:round/>
                      <a:headEnd type="none" w="med" len="med"/>
                      <a:tailEnd type="none" w="med" len="med"/>
                    </a:lnT>
                    <a:solidFill>
                      <a:schemeClr val="bg1"/>
                    </a:solidFill>
                  </a:tcPr>
                </a:tc>
                <a:tc>
                  <a:txBody>
                    <a:bodyPr/>
                    <a:lstStyle/>
                    <a:p>
                      <a:pPr algn="ctr"/>
                      <a:r>
                        <a:rPr lang="es-ES" sz="1100" b="1" dirty="0">
                          <a:solidFill>
                            <a:sysClr val="windowText" lastClr="000000"/>
                          </a:solidFill>
                        </a:rPr>
                        <a:t>Presupuesto base de licitación (sin IVA)</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93158825"/>
                  </a:ext>
                </a:extLst>
              </a:tr>
              <a:tr h="152295">
                <a:tc>
                  <a:txBody>
                    <a:bodyPr/>
                    <a:lstStyle/>
                    <a:p>
                      <a:pPr algn="ctr"/>
                      <a:r>
                        <a:rPr lang="es-ES" sz="1100" b="1" kern="1200" dirty="0">
                          <a:solidFill>
                            <a:schemeClr val="bg1"/>
                          </a:solidFill>
                        </a:rPr>
                        <a:t>B1</a:t>
                      </a:r>
                      <a:endParaRPr lang="es-ES" sz="1100" b="1" kern="1200" dirty="0">
                        <a:solidFill>
                          <a:schemeClr val="bg1"/>
                        </a:solidFill>
                        <a:latin typeface="+mn-lt"/>
                        <a:ea typeface="+mn-ea"/>
                        <a:cs typeface="+mn-cs"/>
                      </a:endParaRPr>
                    </a:p>
                  </a:txBody>
                  <a:tcPr anchor="ctr">
                    <a:lnL w="12700" cap="flat" cmpd="sng" algn="ctr">
                      <a:solidFill>
                        <a:schemeClr val="tx1"/>
                      </a:solidFill>
                      <a:prstDash val="solid"/>
                      <a:round/>
                      <a:headEnd type="none" w="med" len="med"/>
                      <a:tailEnd type="none" w="med" len="med"/>
                    </a:lnL>
                    <a:solidFill>
                      <a:srgbClr val="9E4201"/>
                    </a:solidFill>
                  </a:tcPr>
                </a:tc>
                <a:tc>
                  <a:txBody>
                    <a:bodyPr/>
                    <a:lstStyle/>
                    <a:p>
                      <a:pPr algn="ctr"/>
                      <a:r>
                        <a:rPr lang="es-ES" sz="1100" dirty="0">
                          <a:solidFill>
                            <a:schemeClr val="bg1"/>
                          </a:solidFill>
                        </a:rPr>
                        <a:t>1h 6 min</a:t>
                      </a:r>
                    </a:p>
                  </a:txBody>
                  <a:tcPr anchor="ctr">
                    <a:solidFill>
                      <a:srgbClr val="9E4201"/>
                    </a:solidFill>
                  </a:tcPr>
                </a:tc>
                <a:tc>
                  <a:txBody>
                    <a:bodyPr/>
                    <a:lstStyle/>
                    <a:p>
                      <a:pPr algn="ctr"/>
                      <a:r>
                        <a:rPr lang="es-ES" sz="1100" dirty="0">
                          <a:solidFill>
                            <a:schemeClr val="bg1"/>
                          </a:solidFill>
                        </a:rPr>
                        <a:t>2.441</a:t>
                      </a:r>
                      <a:r>
                        <a:rPr lang="es-ES" sz="1100" baseline="0" dirty="0">
                          <a:solidFill>
                            <a:schemeClr val="bg1"/>
                          </a:solidFill>
                        </a:rPr>
                        <a:t> M€</a:t>
                      </a:r>
                    </a:p>
                  </a:txBody>
                  <a:tcPr anchor="ctr">
                    <a:lnR w="12700" cap="flat" cmpd="sng" algn="ctr">
                      <a:solidFill>
                        <a:schemeClr val="tx1"/>
                      </a:solidFill>
                      <a:prstDash val="solid"/>
                      <a:round/>
                      <a:headEnd type="none" w="med" len="med"/>
                      <a:tailEnd type="none" w="med" len="med"/>
                    </a:lnR>
                    <a:solidFill>
                      <a:srgbClr val="9E4201"/>
                    </a:solidFill>
                  </a:tcPr>
                </a:tc>
                <a:extLst>
                  <a:ext uri="{0D108BD9-81ED-4DB2-BD59-A6C34878D82A}">
                    <a16:rowId xmlns:a16="http://schemas.microsoft.com/office/drawing/2014/main" val="352071973"/>
                  </a:ext>
                </a:extLst>
              </a:tr>
              <a:tr h="154031">
                <a:tc>
                  <a:txBody>
                    <a:bodyPr/>
                    <a:lstStyle/>
                    <a:p>
                      <a:pPr algn="ctr"/>
                      <a:r>
                        <a:rPr lang="es-ES" sz="1100" b="1" kern="1200" dirty="0">
                          <a:solidFill>
                            <a:schemeClr val="bg1"/>
                          </a:solidFill>
                        </a:rPr>
                        <a:t>B2</a:t>
                      </a:r>
                      <a:endParaRPr lang="es-ES" sz="1100" b="1" kern="1200" dirty="0">
                        <a:solidFill>
                          <a:schemeClr val="bg1"/>
                        </a:solidFill>
                        <a:latin typeface="+mn-lt"/>
                        <a:ea typeface="+mn-ea"/>
                        <a:cs typeface="+mn-cs"/>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E69900"/>
                    </a:solidFill>
                  </a:tcPr>
                </a:tc>
                <a:tc>
                  <a:txBody>
                    <a:bodyPr/>
                    <a:lstStyle/>
                    <a:p>
                      <a:pPr algn="ctr"/>
                      <a:r>
                        <a:rPr lang="es-ES" sz="1100" dirty="0">
                          <a:solidFill>
                            <a:schemeClr val="bg1"/>
                          </a:solidFill>
                        </a:rPr>
                        <a:t>1h 7 min</a:t>
                      </a:r>
                    </a:p>
                  </a:txBody>
                  <a:tcPr anchor="ctr">
                    <a:lnB w="12700" cap="flat" cmpd="sng" algn="ctr">
                      <a:solidFill>
                        <a:schemeClr val="tx1"/>
                      </a:solidFill>
                      <a:prstDash val="solid"/>
                      <a:round/>
                      <a:headEnd type="none" w="med" len="med"/>
                      <a:tailEnd type="none" w="med" len="med"/>
                    </a:lnB>
                    <a:solidFill>
                      <a:srgbClr val="E69900"/>
                    </a:solidFill>
                  </a:tcPr>
                </a:tc>
                <a:tc>
                  <a:txBody>
                    <a:bodyPr/>
                    <a:lstStyle/>
                    <a:p>
                      <a:pPr algn="ctr"/>
                      <a:r>
                        <a:rPr lang="es-ES" sz="1100" dirty="0">
                          <a:solidFill>
                            <a:schemeClr val="bg1"/>
                          </a:solidFill>
                        </a:rPr>
                        <a:t>2.574 M€</a:t>
                      </a: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E69900"/>
                    </a:solidFill>
                  </a:tcPr>
                </a:tc>
                <a:extLst>
                  <a:ext uri="{0D108BD9-81ED-4DB2-BD59-A6C34878D82A}">
                    <a16:rowId xmlns:a16="http://schemas.microsoft.com/office/drawing/2014/main" val="1795894516"/>
                  </a:ext>
                </a:extLst>
              </a:tr>
            </a:tbl>
          </a:graphicData>
        </a:graphic>
      </p:graphicFrame>
    </p:spTree>
    <p:extLst>
      <p:ext uri="{BB962C8B-B14F-4D97-AF65-F5344CB8AC3E}">
        <p14:creationId xmlns:p14="http://schemas.microsoft.com/office/powerpoint/2010/main" val="2257090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1">
            <a:extLst>
              <a:ext uri="{FF2B5EF4-FFF2-40B4-BE49-F238E27FC236}">
                <a16:creationId xmlns:a16="http://schemas.microsoft.com/office/drawing/2014/main" id="{D7C3C66A-116E-4F09-8AB3-2B798473B4B5}"/>
              </a:ext>
            </a:extLst>
          </p:cNvPr>
          <p:cNvSpPr>
            <a:spLocks noGrp="1"/>
          </p:cNvSpPr>
          <p:nvPr>
            <p:ph type="title"/>
          </p:nvPr>
        </p:nvSpPr>
        <p:spPr>
          <a:prstGeom prst="rect">
            <a:avLst/>
          </a:prstGeom>
          <a:noFill/>
          <a:ln>
            <a:noFill/>
          </a:ln>
        </p:spPr>
        <p:txBody>
          <a:bodyPr anchor="ctr">
            <a:noAutofit/>
          </a:bodyPr>
          <a:lstStyle/>
          <a:p>
            <a:r>
              <a:rPr lang="es-ES" sz="2000" dirty="0">
                <a:solidFill>
                  <a:srgbClr val="002060"/>
                </a:solidFill>
              </a:rPr>
              <a:t>4. Alternativas de trazado</a:t>
            </a:r>
          </a:p>
        </p:txBody>
      </p:sp>
      <p:sp>
        <p:nvSpPr>
          <p:cNvPr id="7" name="Marcador de contenido 2">
            <a:extLst>
              <a:ext uri="{FF2B5EF4-FFF2-40B4-BE49-F238E27FC236}">
                <a16:creationId xmlns:a16="http://schemas.microsoft.com/office/drawing/2014/main" id="{816B5EA0-781C-4E2B-9FB2-1880CDDCE1D9}"/>
              </a:ext>
            </a:extLst>
          </p:cNvPr>
          <p:cNvSpPr txBox="1">
            <a:spLocks/>
          </p:cNvSpPr>
          <p:nvPr/>
        </p:nvSpPr>
        <p:spPr>
          <a:xfrm>
            <a:off x="350807" y="1223021"/>
            <a:ext cx="2345501" cy="53544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eaLnBrk="0" fontAlgn="base" hangingPunct="0">
              <a:lnSpc>
                <a:spcPct val="100000"/>
              </a:lnSpc>
              <a:spcBef>
                <a:spcPct val="0"/>
              </a:spcBef>
              <a:spcAft>
                <a:spcPct val="0"/>
              </a:spcAft>
            </a:pPr>
            <a:r>
              <a:rPr lang="es-ES" altLang="es-ES" b="1" u="sng" dirty="0">
                <a:solidFill>
                  <a:srgbClr val="002060"/>
                </a:solidFill>
              </a:rPr>
              <a:t>Alternativas C</a:t>
            </a:r>
            <a:endParaRPr lang="es-ES" altLang="es-ES" u="sng" dirty="0">
              <a:solidFill>
                <a:srgbClr val="002060"/>
              </a:solidFill>
            </a:endParaRPr>
          </a:p>
        </p:txBody>
      </p:sp>
      <p:pic>
        <p:nvPicPr>
          <p:cNvPr id="4" name="Imagen 3" descr="Mapa&#10;&#10;Descripción generada automáticamente">
            <a:extLst>
              <a:ext uri="{FF2B5EF4-FFF2-40B4-BE49-F238E27FC236}">
                <a16:creationId xmlns:a16="http://schemas.microsoft.com/office/drawing/2014/main" id="{5A214443-A638-4E6F-B404-F0DCCFA6EAB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58463"/>
            <a:ext cx="12192000" cy="4233650"/>
          </a:xfrm>
          <a:prstGeom prst="rect">
            <a:avLst/>
          </a:prstGeom>
        </p:spPr>
      </p:pic>
      <p:graphicFrame>
        <p:nvGraphicFramePr>
          <p:cNvPr id="8" name="Tabla 7">
            <a:extLst>
              <a:ext uri="{FF2B5EF4-FFF2-40B4-BE49-F238E27FC236}">
                <a16:creationId xmlns:a16="http://schemas.microsoft.com/office/drawing/2014/main" id="{B1E7C339-FC29-444E-9086-1362E5031BD5}"/>
              </a:ext>
            </a:extLst>
          </p:cNvPr>
          <p:cNvGraphicFramePr>
            <a:graphicFrameLocks noGrp="1"/>
          </p:cNvGraphicFramePr>
          <p:nvPr>
            <p:extLst>
              <p:ext uri="{D42A27DB-BD31-4B8C-83A1-F6EECF244321}">
                <p14:modId xmlns:p14="http://schemas.microsoft.com/office/powerpoint/2010/main" val="1700770638"/>
              </p:ext>
            </p:extLst>
          </p:nvPr>
        </p:nvGraphicFramePr>
        <p:xfrm>
          <a:off x="381965" y="4952807"/>
          <a:ext cx="3796496" cy="948179"/>
        </p:xfrm>
        <a:graphic>
          <a:graphicData uri="http://schemas.openxmlformats.org/drawingml/2006/table">
            <a:tbl>
              <a:tblPr firstRow="1" bandRow="1">
                <a:tableStyleId>{F2DE63D5-997A-4646-A377-4702673A728D}</a:tableStyleId>
              </a:tblPr>
              <a:tblGrid>
                <a:gridCol w="450253">
                  <a:extLst>
                    <a:ext uri="{9D8B030D-6E8A-4147-A177-3AD203B41FA5}">
                      <a16:colId xmlns:a16="http://schemas.microsoft.com/office/drawing/2014/main" val="1942953274"/>
                    </a:ext>
                  </a:extLst>
                </a:gridCol>
                <a:gridCol w="1230165">
                  <a:extLst>
                    <a:ext uri="{9D8B030D-6E8A-4147-A177-3AD203B41FA5}">
                      <a16:colId xmlns:a16="http://schemas.microsoft.com/office/drawing/2014/main" val="2441595569"/>
                    </a:ext>
                  </a:extLst>
                </a:gridCol>
                <a:gridCol w="2116078">
                  <a:extLst>
                    <a:ext uri="{9D8B030D-6E8A-4147-A177-3AD203B41FA5}">
                      <a16:colId xmlns:a16="http://schemas.microsoft.com/office/drawing/2014/main" val="1602196005"/>
                    </a:ext>
                  </a:extLst>
                </a:gridCol>
              </a:tblGrid>
              <a:tr h="430019">
                <a:tc>
                  <a:txBody>
                    <a:bodyPr/>
                    <a:lstStyle/>
                    <a:p>
                      <a:endParaRPr lang="es-ES" sz="1000" dirty="0">
                        <a:solidFill>
                          <a:sysClr val="windowText" lastClr="000000"/>
                        </a:solidFil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tc>
                  <a:txBody>
                    <a:bodyPr/>
                    <a:lstStyle/>
                    <a:p>
                      <a:pPr algn="ctr"/>
                      <a:r>
                        <a:rPr lang="es-ES" sz="1100" b="1" kern="1200" dirty="0">
                          <a:solidFill>
                            <a:sysClr val="windowText" lastClr="000000"/>
                          </a:solidFill>
                        </a:rPr>
                        <a:t>Tiempo de viaje (con paradas)</a:t>
                      </a:r>
                      <a:endParaRPr lang="es-ES" sz="1100" b="1" kern="1200" dirty="0">
                        <a:solidFill>
                          <a:sysClr val="windowText" lastClr="000000"/>
                        </a:solidFill>
                        <a:latin typeface="+mn-lt"/>
                        <a:ea typeface="+mn-ea"/>
                        <a:cs typeface="+mn-cs"/>
                      </a:endParaRPr>
                    </a:p>
                  </a:txBody>
                  <a:tcPr anchor="ctr">
                    <a:lnT w="12700" cap="flat" cmpd="sng" algn="ctr">
                      <a:solidFill>
                        <a:schemeClr val="tx1"/>
                      </a:solidFill>
                      <a:prstDash val="solid"/>
                      <a:round/>
                      <a:headEnd type="none" w="med" len="med"/>
                      <a:tailEnd type="none" w="med" len="med"/>
                    </a:lnT>
                    <a:solidFill>
                      <a:schemeClr val="bg1"/>
                    </a:solidFill>
                  </a:tcPr>
                </a:tc>
                <a:tc>
                  <a:txBody>
                    <a:bodyPr/>
                    <a:lstStyle/>
                    <a:p>
                      <a:pPr algn="ctr"/>
                      <a:r>
                        <a:rPr lang="es-ES" sz="1100" b="1" dirty="0">
                          <a:solidFill>
                            <a:sysClr val="windowText" lastClr="000000"/>
                          </a:solidFill>
                        </a:rPr>
                        <a:t>Presupuesto base de licitación (sin IVA)</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93158825"/>
                  </a:ext>
                </a:extLst>
              </a:tr>
              <a:tr h="152295">
                <a:tc>
                  <a:txBody>
                    <a:bodyPr/>
                    <a:lstStyle/>
                    <a:p>
                      <a:pPr algn="ctr"/>
                      <a:r>
                        <a:rPr lang="es-ES" sz="1100" b="1" kern="1200" dirty="0">
                          <a:solidFill>
                            <a:schemeClr val="bg1"/>
                          </a:solidFill>
                        </a:rPr>
                        <a:t>C1</a:t>
                      </a:r>
                      <a:endParaRPr lang="es-ES" sz="1100" b="1" kern="1200" dirty="0">
                        <a:solidFill>
                          <a:schemeClr val="bg1"/>
                        </a:solidFill>
                        <a:latin typeface="+mn-lt"/>
                        <a:ea typeface="+mn-ea"/>
                        <a:cs typeface="+mn-cs"/>
                      </a:endParaRPr>
                    </a:p>
                  </a:txBody>
                  <a:tcPr anchor="ctr">
                    <a:lnL w="12700" cap="flat" cmpd="sng" algn="ctr">
                      <a:solidFill>
                        <a:schemeClr val="tx1"/>
                      </a:solidFill>
                      <a:prstDash val="solid"/>
                      <a:round/>
                      <a:headEnd type="none" w="med" len="med"/>
                      <a:tailEnd type="none" w="med" len="med"/>
                    </a:lnL>
                    <a:solidFill>
                      <a:srgbClr val="884264"/>
                    </a:solidFill>
                  </a:tcPr>
                </a:tc>
                <a:tc>
                  <a:txBody>
                    <a:bodyPr/>
                    <a:lstStyle/>
                    <a:p>
                      <a:pPr algn="ctr"/>
                      <a:r>
                        <a:rPr lang="es-ES" sz="1100" dirty="0">
                          <a:solidFill>
                            <a:schemeClr val="bg1"/>
                          </a:solidFill>
                        </a:rPr>
                        <a:t>58 min</a:t>
                      </a:r>
                    </a:p>
                  </a:txBody>
                  <a:tcPr anchor="ctr">
                    <a:solidFill>
                      <a:srgbClr val="884264"/>
                    </a:solidFill>
                  </a:tcPr>
                </a:tc>
                <a:tc>
                  <a:txBody>
                    <a:bodyPr/>
                    <a:lstStyle/>
                    <a:p>
                      <a:pPr algn="ctr"/>
                      <a:r>
                        <a:rPr lang="es-ES" sz="1100" dirty="0">
                          <a:solidFill>
                            <a:schemeClr val="bg1"/>
                          </a:solidFill>
                        </a:rPr>
                        <a:t>2.193</a:t>
                      </a:r>
                      <a:r>
                        <a:rPr lang="es-ES" sz="1100" baseline="0" dirty="0">
                          <a:solidFill>
                            <a:schemeClr val="bg1"/>
                          </a:solidFill>
                        </a:rPr>
                        <a:t> M€</a:t>
                      </a:r>
                    </a:p>
                  </a:txBody>
                  <a:tcPr anchor="ctr">
                    <a:lnR w="12700" cap="flat" cmpd="sng" algn="ctr">
                      <a:solidFill>
                        <a:schemeClr val="tx1"/>
                      </a:solidFill>
                      <a:prstDash val="solid"/>
                      <a:round/>
                      <a:headEnd type="none" w="med" len="med"/>
                      <a:tailEnd type="none" w="med" len="med"/>
                    </a:lnR>
                    <a:solidFill>
                      <a:srgbClr val="884264"/>
                    </a:solidFill>
                  </a:tcPr>
                </a:tc>
                <a:extLst>
                  <a:ext uri="{0D108BD9-81ED-4DB2-BD59-A6C34878D82A}">
                    <a16:rowId xmlns:a16="http://schemas.microsoft.com/office/drawing/2014/main" val="352071973"/>
                  </a:ext>
                </a:extLst>
              </a:tr>
              <a:tr h="154031">
                <a:tc>
                  <a:txBody>
                    <a:bodyPr/>
                    <a:lstStyle/>
                    <a:p>
                      <a:pPr algn="ctr"/>
                      <a:r>
                        <a:rPr lang="es-ES" sz="1100" b="1" kern="1200" dirty="0">
                          <a:solidFill>
                            <a:schemeClr val="bg1"/>
                          </a:solidFill>
                        </a:rPr>
                        <a:t>C2</a:t>
                      </a:r>
                      <a:endParaRPr lang="es-ES" sz="1100" b="1" kern="1200" dirty="0">
                        <a:solidFill>
                          <a:schemeClr val="bg1"/>
                        </a:solidFill>
                        <a:latin typeface="+mn-lt"/>
                        <a:ea typeface="+mn-ea"/>
                        <a:cs typeface="+mn-cs"/>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E501AA"/>
                    </a:solidFill>
                  </a:tcPr>
                </a:tc>
                <a:tc>
                  <a:txBody>
                    <a:bodyPr/>
                    <a:lstStyle/>
                    <a:p>
                      <a:pPr algn="ctr"/>
                      <a:r>
                        <a:rPr lang="es-ES" sz="1100" dirty="0">
                          <a:solidFill>
                            <a:schemeClr val="bg1"/>
                          </a:solidFill>
                        </a:rPr>
                        <a:t>59 min</a:t>
                      </a:r>
                    </a:p>
                  </a:txBody>
                  <a:tcPr anchor="ctr">
                    <a:lnB w="12700" cap="flat" cmpd="sng" algn="ctr">
                      <a:solidFill>
                        <a:schemeClr val="tx1"/>
                      </a:solidFill>
                      <a:prstDash val="solid"/>
                      <a:round/>
                      <a:headEnd type="none" w="med" len="med"/>
                      <a:tailEnd type="none" w="med" len="med"/>
                    </a:lnB>
                    <a:solidFill>
                      <a:srgbClr val="E501AA"/>
                    </a:solidFill>
                  </a:tcPr>
                </a:tc>
                <a:tc>
                  <a:txBody>
                    <a:bodyPr/>
                    <a:lstStyle/>
                    <a:p>
                      <a:pPr algn="ctr"/>
                      <a:r>
                        <a:rPr lang="es-ES" sz="1100" dirty="0">
                          <a:solidFill>
                            <a:schemeClr val="bg1"/>
                          </a:solidFill>
                        </a:rPr>
                        <a:t>2.328 M€</a:t>
                      </a: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E501AA"/>
                    </a:solidFill>
                  </a:tcPr>
                </a:tc>
                <a:extLst>
                  <a:ext uri="{0D108BD9-81ED-4DB2-BD59-A6C34878D82A}">
                    <a16:rowId xmlns:a16="http://schemas.microsoft.com/office/drawing/2014/main" val="1795894516"/>
                  </a:ext>
                </a:extLst>
              </a:tr>
            </a:tbl>
          </a:graphicData>
        </a:graphic>
      </p:graphicFrame>
    </p:spTree>
    <p:extLst>
      <p:ext uri="{BB962C8B-B14F-4D97-AF65-F5344CB8AC3E}">
        <p14:creationId xmlns:p14="http://schemas.microsoft.com/office/powerpoint/2010/main" val="1044231390"/>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00177DD167E014AB0DA04A99B7E7708" ma:contentTypeVersion="5" ma:contentTypeDescription="Create a new document." ma:contentTypeScope="" ma:versionID="2f420c18630885caf62625d0ec7216d0">
  <xsd:schema xmlns:xsd="http://www.w3.org/2001/XMLSchema" xmlns:xs="http://www.w3.org/2001/XMLSchema" xmlns:p="http://schemas.microsoft.com/office/2006/metadata/properties" xmlns:ns3="ed3528c9-e6ae-48bc-b49b-29098aebffce" xmlns:ns4="289ef513-fa10-45da-b9a6-a202b582da87" targetNamespace="http://schemas.microsoft.com/office/2006/metadata/properties" ma:root="true" ma:fieldsID="79f32e58fde703e1dc620af5182b4235" ns3:_="" ns4:_="">
    <xsd:import namespace="ed3528c9-e6ae-48bc-b49b-29098aebffce"/>
    <xsd:import namespace="289ef513-fa10-45da-b9a6-a202b582da87"/>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d3528c9-e6ae-48bc-b49b-29098aebff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89ef513-fa10-45da-b9a6-a202b582da8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7815A5D-A7AE-4047-8A6B-727EE47AE98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d3528c9-e6ae-48bc-b49b-29098aebffce"/>
    <ds:schemaRef ds:uri="289ef513-fa10-45da-b9a6-a202b582da8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44A9810-4CD2-4881-95F6-ECE66A61A47C}">
  <ds:schemaRefs>
    <ds:schemaRef ds:uri="http://purl.org/dc/dcmitype/"/>
    <ds:schemaRef ds:uri="http://purl.org/dc/elements/1.1/"/>
    <ds:schemaRef ds:uri="http://schemas.microsoft.com/office/infopath/2007/PartnerControls"/>
    <ds:schemaRef ds:uri="http://schemas.microsoft.com/office/2006/documentManagement/types"/>
    <ds:schemaRef ds:uri="http://purl.org/dc/terms/"/>
    <ds:schemaRef ds:uri="http://schemas.openxmlformats.org/package/2006/metadata/core-properties"/>
    <ds:schemaRef ds:uri="289ef513-fa10-45da-b9a6-a202b582da87"/>
    <ds:schemaRef ds:uri="ed3528c9-e6ae-48bc-b49b-29098aebffce"/>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417D546F-09B8-42A9-A56A-2B40F06DBA4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5297</TotalTime>
  <Words>1774</Words>
  <Application>Microsoft Office PowerPoint</Application>
  <PresentationFormat>Panorámica</PresentationFormat>
  <Paragraphs>278</Paragraphs>
  <Slides>16</Slides>
  <Notes>16</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16</vt:i4>
      </vt:variant>
    </vt:vector>
  </HeadingPairs>
  <TitlesOfParts>
    <vt:vector size="22" baseType="lpstr">
      <vt:lpstr>Arial</vt:lpstr>
      <vt:lpstr>Calibri</vt:lpstr>
      <vt:lpstr>Calibri Light</vt:lpstr>
      <vt:lpstr>Courier New</vt:lpstr>
      <vt:lpstr>Wingdings</vt:lpstr>
      <vt:lpstr>Tema de Office</vt:lpstr>
      <vt:lpstr>Presentación resultados Fase I Santander, 31 de marzo de 2022</vt:lpstr>
      <vt:lpstr>Índice</vt:lpstr>
      <vt:lpstr>1. Situación actual</vt:lpstr>
      <vt:lpstr>2. Objetivo de la actuación y criterios de diseño</vt:lpstr>
      <vt:lpstr>3. Estudio informativo: organización de los trabajos</vt:lpstr>
      <vt:lpstr>4. Alternativas de trazado</vt:lpstr>
      <vt:lpstr>4. Alternativas de trazado</vt:lpstr>
      <vt:lpstr>4. Alternativas de trazado</vt:lpstr>
      <vt:lpstr>4. Alternativas de trazado</vt:lpstr>
      <vt:lpstr>5. Inversiones y tiempos de viaje</vt:lpstr>
      <vt:lpstr>6. Túneles y estructuras</vt:lpstr>
      <vt:lpstr>7. Resumen de alternativas: demanda y rentabilidad</vt:lpstr>
      <vt:lpstr>8. Conclusiones</vt:lpstr>
      <vt:lpstr>8. Conclusiones</vt:lpstr>
      <vt:lpstr>8. Conclusiones</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Vallejo Echevarría Iñigo</dc:creator>
  <cp:lastModifiedBy>Iglesias Pérez Casimiro</cp:lastModifiedBy>
  <cp:revision>226</cp:revision>
  <cp:lastPrinted>2022-03-30T10:32:24Z</cp:lastPrinted>
  <dcterms:created xsi:type="dcterms:W3CDTF">2021-09-01T11:48:45Z</dcterms:created>
  <dcterms:modified xsi:type="dcterms:W3CDTF">2022-03-30T10:43:56Z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0x010100400177DD167E014AB0DA04A99B7E7708</vt:lpwstr>
  </property>
</Properties>
</file>